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Masters/slideMaster8.xml" ContentType="application/vnd.openxmlformats-officedocument.presentationml.slideMaster+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Layouts/slideLayout6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9" r:id="rId2"/>
    <p:sldMasterId id="2147483671" r:id="rId3"/>
    <p:sldMasterId id="2147483707" r:id="rId4"/>
    <p:sldMasterId id="2147483731" r:id="rId5"/>
    <p:sldMasterId id="2147483743" r:id="rId6"/>
    <p:sldMasterId id="2147483767" r:id="rId7"/>
    <p:sldMasterId id="2147483779" r:id="rId8"/>
  </p:sldMasterIdLst>
  <p:notesMasterIdLst>
    <p:notesMasterId r:id="rId57"/>
  </p:notesMasterIdLst>
  <p:sldIdLst>
    <p:sldId id="256" r:id="rId9"/>
    <p:sldId id="257" r:id="rId10"/>
    <p:sldId id="258" r:id="rId11"/>
    <p:sldId id="260"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5" r:id="rId32"/>
    <p:sldId id="284" r:id="rId33"/>
    <p:sldId id="286" r:id="rId34"/>
    <p:sldId id="287" r:id="rId35"/>
    <p:sldId id="288" r:id="rId36"/>
    <p:sldId id="289" r:id="rId37"/>
    <p:sldId id="290" r:id="rId38"/>
    <p:sldId id="291" r:id="rId39"/>
    <p:sldId id="292" r:id="rId40"/>
    <p:sldId id="293" r:id="rId41"/>
    <p:sldId id="294" r:id="rId42"/>
    <p:sldId id="295" r:id="rId43"/>
    <p:sldId id="297" r:id="rId44"/>
    <p:sldId id="298" r:id="rId45"/>
    <p:sldId id="299" r:id="rId46"/>
    <p:sldId id="300" r:id="rId47"/>
    <p:sldId id="301" r:id="rId48"/>
    <p:sldId id="302" r:id="rId49"/>
    <p:sldId id="303" r:id="rId50"/>
    <p:sldId id="304" r:id="rId51"/>
    <p:sldId id="305" r:id="rId52"/>
    <p:sldId id="306" r:id="rId53"/>
    <p:sldId id="307" r:id="rId54"/>
    <p:sldId id="309" r:id="rId55"/>
    <p:sldId id="308" r:id="rId56"/>
  </p:sldIdLst>
  <p:sldSz cx="9144000" cy="5143500" type="screen16x9"/>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130" autoAdjust="0"/>
    <p:restoredTop sz="96092" autoAdjust="0"/>
  </p:normalViewPr>
  <p:slideViewPr>
    <p:cSldViewPr>
      <p:cViewPr>
        <p:scale>
          <a:sx n="100" d="100"/>
          <a:sy n="100" d="100"/>
        </p:scale>
        <p:origin x="132" y="4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A8ADFD5B-A66C-449C-B6E8-FB716D07777D}" type="datetimeFigureOut">
              <a:rPr lang="en-US" smtClean="0"/>
              <a:pPr/>
              <a:t>7/1/2012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rtlCol="0" anchor="ctr"/>
          <a:lstStyle>
            <a:extLst/>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CA5D3BF3-D352-46FC-8343-31F56E6730E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extLst/>
          </a:lstStyle>
          <a:p>
            <a:endParaRPr lang="en-US"/>
          </a:p>
        </p:txBody>
      </p:sp>
      <p:sp>
        <p:nvSpPr>
          <p:cNvPr id="4" name="Rectangle 3"/>
          <p:cNvSpPr>
            <a:spLocks noGrp="1"/>
          </p:cNvSpPr>
          <p:nvPr>
            <p:ph type="sldNum" sz="quarter" idx="10"/>
          </p:nvPr>
        </p:nvSpPr>
        <p:spPr/>
        <p:txBody>
          <a:bodyPr/>
          <a:lstStyle>
            <a:extLst/>
          </a:lstStyle>
          <a:p>
            <a:fld id="{CA5D3BF3-D352-46FC-8343-31F56E6730E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a:xfrm>
            <a:off x="0" y="4478274"/>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9144" y="4539996"/>
            <a:ext cx="2249424"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1" name="Rectangle 10"/>
          <p:cNvSpPr/>
          <p:nvPr/>
        </p:nvSpPr>
        <p:spPr>
          <a:xfrm>
            <a:off x="2359152" y="4533138"/>
            <a:ext cx="6784848"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Subtitle 8"/>
          <p:cNvSpPr>
            <a:spLocks noGrp="1"/>
          </p:cNvSpPr>
          <p:nvPr>
            <p:ph type="subTitle" idx="1"/>
          </p:nvPr>
        </p:nvSpPr>
        <p:spPr>
          <a:xfrm>
            <a:off x="2362200" y="4537528"/>
            <a:ext cx="6515100" cy="514350"/>
          </a:xfrm>
        </p:spPr>
        <p:txBody>
          <a:bodyPr anchor="ctr"/>
          <a:lstStyle>
            <a:lvl1pPr marL="0" indent="0" algn="l">
              <a:buNone/>
              <a:defRPr sz="28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
        <p:nvSpPr>
          <p:cNvPr id="28" name="Date Placeholder 27"/>
          <p:cNvSpPr>
            <a:spLocks noGrp="1"/>
          </p:cNvSpPr>
          <p:nvPr>
            <p:ph type="dt" sz="half" idx="10"/>
          </p:nvPr>
        </p:nvSpPr>
        <p:spPr>
          <a:xfrm>
            <a:off x="76200" y="4551524"/>
            <a:ext cx="2057400" cy="514350"/>
          </a:xfrm>
        </p:spPr>
        <p:txBody>
          <a:bodyPr>
            <a:noAutofit/>
          </a:bodyPr>
          <a:lstStyle>
            <a:lvl1pPr algn="ctr">
              <a:defRPr sz="2000">
                <a:solidFill>
                  <a:srgbClr val="FFFFFF"/>
                </a:solidFill>
              </a:defRPr>
            </a:lvl1pPr>
            <a:extLst/>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17" name="Footer Placeholder 16"/>
          <p:cNvSpPr>
            <a:spLocks noGrp="1"/>
          </p:cNvSpPr>
          <p:nvPr>
            <p:ph type="ftr" sz="quarter" idx="11"/>
          </p:nvPr>
        </p:nvSpPr>
        <p:spPr>
          <a:xfrm>
            <a:off x="2085393" y="177404"/>
            <a:ext cx="5867400" cy="273844"/>
          </a:xfrm>
        </p:spPr>
        <p:txBody>
          <a:bodyPr/>
          <a:lstStyle>
            <a:lvl1pPr algn="r">
              <a:defRPr>
                <a:solidFill>
                  <a:schemeClr val="tx2"/>
                </a:solidFill>
              </a:defRPr>
            </a:lvl1pPr>
            <a:extLst/>
          </a:lstStyle>
          <a:p>
            <a:pPr algn="r"/>
            <a:endParaRPr lang="en-US" dirty="0">
              <a:solidFill>
                <a:schemeClr val="tx2"/>
              </a:solidFill>
            </a:endParaRPr>
          </a:p>
        </p:txBody>
      </p:sp>
      <p:sp>
        <p:nvSpPr>
          <p:cNvPr id="29" name="Slide Number Placeholder 28"/>
          <p:cNvSpPr>
            <a:spLocks noGrp="1"/>
          </p:cNvSpPr>
          <p:nvPr>
            <p:ph type="sldNum" sz="quarter" idx="12"/>
          </p:nvPr>
        </p:nvSpPr>
        <p:spPr>
          <a:xfrm>
            <a:off x="8001000" y="171450"/>
            <a:ext cx="838200" cy="285750"/>
          </a:xfrm>
        </p:spPr>
        <p:txBody>
          <a:bodyPr/>
          <a:lstStyle>
            <a:lvl1pPr>
              <a:defRPr>
                <a:solidFill>
                  <a:schemeClr val="tx2"/>
                </a:solidFill>
              </a:defRPr>
            </a:lvl1pPr>
            <a:extLst/>
          </a:lstStyle>
          <a:p>
            <a:fld id="{8F82E0A0-C266-4798-8C8F-B9F91E9DA37E}" type="slidenum">
              <a:rPr lang="en-US" smtClean="0">
                <a:solidFill>
                  <a:schemeClr val="tx2"/>
                </a:solidFill>
              </a:rPr>
              <a:pPr/>
              <a:t>‹#›</a:t>
            </a:fld>
            <a:endParaRPr lang="en-US" dirty="0">
              <a:solidFill>
                <a:schemeClr val="tx2"/>
              </a:solidFill>
            </a:endParaRPr>
          </a:p>
        </p:txBody>
      </p:sp>
      <p:sp>
        <p:nvSpPr>
          <p:cNvPr id="12" name="Rectangle 11"/>
          <p:cNvSpPr>
            <a:spLocks noGrp="1"/>
          </p:cNvSpPr>
          <p:nvPr>
            <p:ph type="title"/>
          </p:nvPr>
        </p:nvSpPr>
        <p:spPr>
          <a:xfrm>
            <a:off x="2362200" y="2343150"/>
            <a:ext cx="6477000" cy="2038350"/>
          </a:xfrm>
        </p:spPr>
        <p:txBody>
          <a:bodyPr rtlCol="0" anchor="b"/>
          <a:lstStyle>
            <a:lvl1pPr>
              <a:defRPr cap="all" baseline="0"/>
            </a:lvl1pPr>
            <a:extLst/>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028700"/>
            <a:ext cx="7851648" cy="137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2421402"/>
            <a:ext cx="7854696" cy="131445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19" name="Footer Placeholder 18"/>
          <p:cNvSpPr>
            <a:spLocks noGrp="1"/>
          </p:cNvSpPr>
          <p:nvPr>
            <p:ph type="ftr" sz="quarter" idx="11"/>
          </p:nvPr>
        </p:nvSpPr>
        <p:spPr/>
        <p:txBody>
          <a:bodyPr/>
          <a:lstStyle/>
          <a:p>
            <a:pPr algn="r"/>
            <a:endParaRPr lang="en-US" dirty="0">
              <a:solidFill>
                <a:schemeClr val="tx2"/>
              </a:solidFill>
            </a:endParaRPr>
          </a:p>
        </p:txBody>
      </p:sp>
      <p:sp>
        <p:nvSpPr>
          <p:cNvPr id="27" name="Slide Number Placeholder 26"/>
          <p:cNvSpPr>
            <a:spLocks noGrp="1"/>
          </p:cNvSpPr>
          <p:nvPr>
            <p:ph type="sldNum" sz="quarter" idx="12"/>
          </p:nvPr>
        </p:nvSpPr>
        <p:spPr/>
        <p:txBody>
          <a:bodyPr/>
          <a:lstStyle/>
          <a:p>
            <a:fld id="{8F82E0A0-C266-4798-8C8F-B9F91E9DA37E}" type="slidenum">
              <a:rPr lang="en-US" smtClean="0">
                <a:solidFill>
                  <a:schemeClr val="tx2"/>
                </a:solidFill>
              </a:rPr>
              <a:pPr/>
              <a:t>‹#›</a:t>
            </a:fld>
            <a:endParaRPr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987552"/>
            <a:ext cx="7772400" cy="1021842"/>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028498"/>
            <a:ext cx="7772400" cy="1132284"/>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FCF9F07-3BC7-4570-B054-79111B0A380C}" type="datetime1">
              <a:rPr lang="en-US" smtClean="0"/>
              <a:pPr/>
              <a:t>7/1/2012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28066"/>
            <a:ext cx="8229600" cy="85725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40064"/>
            <a:ext cx="4038600" cy="332613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28066"/>
            <a:ext cx="8229600" cy="85725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391436"/>
            <a:ext cx="4040188" cy="494514"/>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394818"/>
            <a:ext cx="4041775" cy="491132"/>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885950"/>
            <a:ext cx="4040188"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885950"/>
            <a:ext cx="4041775" cy="288429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4606EA6-EFEA-4C30-9264-4F9291A5780D}" type="datetime1">
              <a:rPr lang="en-US" smtClean="0"/>
              <a:pPr/>
              <a:t>7/1/2012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528066"/>
            <a:ext cx="8305800" cy="85725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385764"/>
            <a:ext cx="2743200" cy="871538"/>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257300"/>
            <a:ext cx="2743200" cy="3429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257300"/>
            <a:ext cx="5111750" cy="3429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831058"/>
            <a:ext cx="5257800" cy="30861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4019827"/>
            <a:ext cx="155448" cy="116586"/>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882747"/>
            <a:ext cx="2212848" cy="1186966"/>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121589"/>
            <a:ext cx="2209800" cy="163449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4767263"/>
            <a:ext cx="609600" cy="273844"/>
          </a:xfrm>
        </p:spPr>
        <p:txBody>
          <a:bodyPr/>
          <a:lstStyle/>
          <a:p>
            <a:pPr algn="ctr"/>
            <a:fld id="{8F82E0A0-C266-4798-8C8F-B9F91E9DA37E}" type="slidenum">
              <a:rPr lang="en-US" sz="2800" b="1" smtClean="0">
                <a:solidFill>
                  <a:srgbClr val="FFFFFF"/>
                </a:solidFill>
              </a:rPr>
              <a:pPr algn="ctr"/>
              <a:t>‹#›</a:t>
            </a:fld>
            <a:endParaRPr lang="en-US" sz="2800" dirty="0"/>
          </a:p>
        </p:txBody>
      </p:sp>
      <p:sp>
        <p:nvSpPr>
          <p:cNvPr id="3" name="Picture Placeholder 2"/>
          <p:cNvSpPr>
            <a:spLocks noGrp="1"/>
          </p:cNvSpPr>
          <p:nvPr>
            <p:ph type="pic" idx="1"/>
          </p:nvPr>
        </p:nvSpPr>
        <p:spPr>
          <a:xfrm rot="420000">
            <a:off x="3485793" y="899638"/>
            <a:ext cx="4617720" cy="294894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4362450"/>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4664869"/>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mtClean="0"/>
              <a:t>Click to edit Master title style</a:t>
            </a:r>
            <a:endParaRPr lang="en-US" dirty="0"/>
          </a:p>
        </p:txBody>
      </p:sp>
      <p:sp>
        <p:nvSpPr>
          <p:cNvPr id="3" name="Rectangle 2"/>
          <p:cNvSpPr>
            <a:spLocks noGrp="1"/>
          </p:cNvSpPr>
          <p:nvPr>
            <p:ph type="dt" sz="half" idx="10"/>
          </p:nvPr>
        </p:nvSpPr>
        <p:spPr/>
        <p:txBody>
          <a:bodyPr/>
          <a:lstStyle>
            <a:extLst/>
          </a:lstStyle>
          <a:p>
            <a:fld id="{E4606EA6-EFEA-4C30-9264-4F9291A5780D}" type="datetime1">
              <a:rPr lang="en-US" smtClean="0"/>
              <a:pPr/>
              <a:t>7/1/2012</a:t>
            </a:fld>
            <a:endParaRPr lang="en-US"/>
          </a:p>
        </p:txBody>
      </p:sp>
      <p:sp>
        <p:nvSpPr>
          <p:cNvPr id="4" name="Rectangle 3"/>
          <p:cNvSpPr>
            <a:spLocks noGrp="1"/>
          </p:cNvSpPr>
          <p:nvPr>
            <p:ph type="ftr" sz="quarter" idx="11"/>
          </p:nvPr>
        </p:nvSpPr>
        <p:spPr/>
        <p:txBody>
          <a:bodyPr/>
          <a:lstStyle>
            <a:extLst/>
          </a:lstStyle>
          <a:p>
            <a:endParaRPr lang="en-US"/>
          </a:p>
        </p:txBody>
      </p:sp>
      <p:sp>
        <p:nvSpPr>
          <p:cNvPr id="5" name="Rectangle 4"/>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a:p>
        </p:txBody>
      </p:sp>
      <p:sp>
        <p:nvSpPr>
          <p:cNvPr id="7" name="Rectangle 6"/>
          <p:cNvSpPr>
            <a:spLocks noGrp="1"/>
          </p:cNvSpPr>
          <p:nvPr>
            <p:ph sz="quarter" idx="13"/>
          </p:nvPr>
        </p:nvSpPr>
        <p:spPr>
          <a:xfrm>
            <a:off x="609600" y="1352550"/>
            <a:ext cx="8153400" cy="32766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5801"/>
            <a:ext cx="2057400" cy="3908822"/>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85801"/>
            <a:ext cx="6019800" cy="390882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51435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95250" y="2571750"/>
            <a:ext cx="51435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400050"/>
            <a:ext cx="5105400" cy="2151126"/>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2654898"/>
            <a:ext cx="5114778" cy="825936"/>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4918459"/>
            <a:ext cx="2002464" cy="170177"/>
          </a:xfrm>
        </p:spPr>
        <p:txBody>
          <a:bodyPr/>
          <a:lstStyle>
            <a:lvl1pPr>
              <a:defRPr lang="en-US" smtClean="0">
                <a:solidFill>
                  <a:srgbClr val="FFFFFF"/>
                </a:solidFill>
              </a:defRPr>
            </a:lvl1pPr>
            <a:extLst/>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18" name="Footer Placeholder 17"/>
          <p:cNvSpPr>
            <a:spLocks noGrp="1"/>
          </p:cNvSpPr>
          <p:nvPr>
            <p:ph type="ftr" sz="quarter" idx="11"/>
          </p:nvPr>
        </p:nvSpPr>
        <p:spPr>
          <a:xfrm>
            <a:off x="2819400" y="4918460"/>
            <a:ext cx="2927722" cy="171450"/>
          </a:xfrm>
        </p:spPr>
        <p:txBody>
          <a:bodyPr/>
          <a:lstStyle>
            <a:lvl1pPr>
              <a:defRPr lang="en-US" dirty="0">
                <a:solidFill>
                  <a:srgbClr val="FFFFFF"/>
                </a:solidFill>
              </a:defRPr>
            </a:lvl1pPr>
            <a:extLst/>
          </a:lstStyle>
          <a:p>
            <a:pPr algn="r"/>
            <a:endParaRPr lang="en-US" dirty="0">
              <a:solidFill>
                <a:schemeClr val="tx2"/>
              </a:solidFill>
            </a:endParaRPr>
          </a:p>
        </p:txBody>
      </p:sp>
      <p:sp>
        <p:nvSpPr>
          <p:cNvPr id="29" name="Slide Number Placeholder 28"/>
          <p:cNvSpPr>
            <a:spLocks noGrp="1"/>
          </p:cNvSpPr>
          <p:nvPr>
            <p:ph type="sldNum" sz="quarter" idx="12"/>
          </p:nvPr>
        </p:nvSpPr>
        <p:spPr>
          <a:xfrm>
            <a:off x="7880884" y="4917186"/>
            <a:ext cx="588336" cy="171450"/>
          </a:xfrm>
        </p:spPr>
        <p:txBody>
          <a:bodyPr/>
          <a:lstStyle>
            <a:lvl1pPr>
              <a:defRPr lang="en-US" smtClean="0">
                <a:solidFill>
                  <a:srgbClr val="FFFFFF"/>
                </a:solidFill>
              </a:defRPr>
            </a:lvl1pPr>
            <a:extLst/>
          </a:lstStyle>
          <a:p>
            <a:fld id="{8F82E0A0-C266-4798-8C8F-B9F91E9DA37E}" type="slidenum">
              <a:rPr lang="en-US" smtClean="0">
                <a:solidFill>
                  <a:schemeClr val="tx2"/>
                </a:solidFill>
              </a:rPr>
              <a:pPr/>
              <a:t>‹#›</a:t>
            </a:fld>
            <a:endParaRPr lang="en-US" dirty="0">
              <a:solidFill>
                <a:schemeClr val="tx2"/>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extLst/>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116378"/>
            <a:ext cx="6255488" cy="1021556"/>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428751"/>
            <a:ext cx="6255488" cy="557630"/>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4917607"/>
            <a:ext cx="2002464" cy="170177"/>
          </a:xfrm>
        </p:spPr>
        <p:txBody>
          <a:bodyPr bIns="0" anchor="b"/>
          <a:lstStyle>
            <a:lvl1pPr>
              <a:defRPr>
                <a:solidFill>
                  <a:schemeClr val="tx2"/>
                </a:solidFill>
              </a:defRPr>
            </a:lvl1pPr>
            <a:extLst/>
          </a:lstStyle>
          <a:p>
            <a:fld id="{6FCF9F07-3BC7-4570-B054-79111B0A380C}" type="datetime1">
              <a:rPr lang="en-US" smtClean="0"/>
              <a:pPr/>
              <a:t>7/1/2012</a:t>
            </a:fld>
            <a:endParaRPr lang="en-US"/>
          </a:p>
        </p:txBody>
      </p:sp>
      <p:sp>
        <p:nvSpPr>
          <p:cNvPr id="5" name="Footer Placeholder 4"/>
          <p:cNvSpPr>
            <a:spLocks noGrp="1"/>
          </p:cNvSpPr>
          <p:nvPr>
            <p:ph type="ftr" sz="quarter" idx="11"/>
          </p:nvPr>
        </p:nvSpPr>
        <p:spPr>
          <a:xfrm>
            <a:off x="1735358" y="4917608"/>
            <a:ext cx="2895600" cy="17145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4916334"/>
            <a:ext cx="588336" cy="171450"/>
          </a:xfrm>
        </p:spPr>
        <p:txBody>
          <a:bodyPr/>
          <a:lstStyle>
            <a:extLst/>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0030"/>
            <a:ext cx="7242048" cy="85725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200151"/>
            <a:ext cx="3520440" cy="3394472"/>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200151"/>
            <a:ext cx="3520440" cy="3394472"/>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40030"/>
            <a:ext cx="7242048" cy="85725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400550"/>
            <a:ext cx="3520440" cy="3429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4400550"/>
            <a:ext cx="3520440" cy="3429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283880"/>
            <a:ext cx="3520440" cy="30861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283880"/>
            <a:ext cx="3520440" cy="30861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4606EA6-EFEA-4C30-9264-4F9291A5780D}" type="datetime1">
              <a:rPr lang="en-US" smtClean="0"/>
              <a:pPr/>
              <a:t>7/1/2012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40030"/>
            <a:ext cx="7242048" cy="85725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5897880" cy="88011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123062"/>
            <a:ext cx="5897880" cy="451884"/>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600200"/>
            <a:ext cx="7239000" cy="3278814"/>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9" y="753501"/>
            <a:ext cx="4319527" cy="323443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7" y="749112"/>
            <a:ext cx="4319527" cy="3234430"/>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857250"/>
            <a:ext cx="3429000" cy="154305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2462726"/>
            <a:ext cx="3429000" cy="144018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pPr algn="ctr"/>
            <a:fld id="{8F82E0A0-C266-4798-8C8F-B9F91E9DA37E}" type="slidenum">
              <a:rPr lang="en-US" sz="2800" b="1" smtClean="0">
                <a:solidFill>
                  <a:srgbClr val="FFFFFF"/>
                </a:solidFill>
              </a:rPr>
              <a:pPr algn="ctr"/>
              <a:t>‹#›</a:t>
            </a:fld>
            <a:endParaRPr lang="en-US" sz="2800" dirty="0"/>
          </a:p>
        </p:txBody>
      </p:sp>
      <p:sp>
        <p:nvSpPr>
          <p:cNvPr id="10" name="Picture Placeholder 9"/>
          <p:cNvSpPr>
            <a:spLocks noGrp="1"/>
          </p:cNvSpPr>
          <p:nvPr>
            <p:ph type="pic" idx="1"/>
          </p:nvPr>
        </p:nvSpPr>
        <p:spPr>
          <a:xfrm>
            <a:off x="663682" y="780752"/>
            <a:ext cx="4206240" cy="315468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057400"/>
            <a:ext cx="7123113" cy="1254919"/>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7" name="Rectangle 6"/>
          <p:cNvSpPr/>
          <p:nvPr/>
        </p:nvSpPr>
        <p:spPr>
          <a:xfrm>
            <a:off x="0" y="1143000"/>
            <a:ext cx="9144000" cy="85725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0" y="1200150"/>
            <a:ext cx="1295400" cy="7429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1371600" y="1200150"/>
            <a:ext cx="7772400" cy="7429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hasCustomPrompt="1"/>
          </p:nvPr>
        </p:nvSpPr>
        <p:spPr>
          <a:xfrm>
            <a:off x="1371600" y="1200150"/>
            <a:ext cx="7620000" cy="742950"/>
          </a:xfrm>
        </p:spPr>
        <p:txBody>
          <a:bodyPr/>
          <a:lstStyle>
            <a:lvl1pPr algn="l">
              <a:buNone/>
              <a:defRPr sz="4400" b="0" cap="none">
                <a:solidFill>
                  <a:srgbClr val="FFFFFF"/>
                </a:solidFill>
              </a:defRPr>
            </a:lvl1pPr>
            <a:extLst/>
          </a:lstStyle>
          <a:p>
            <a:r>
              <a:rPr lang="en-US" dirty="0" smtClean="0"/>
              <a:t>Click to edit master title style</a:t>
            </a:r>
            <a:endParaRPr lang="en-US" dirty="0"/>
          </a:p>
        </p:txBody>
      </p:sp>
      <p:sp>
        <p:nvSpPr>
          <p:cNvPr id="12" name="Date Placeholder 11"/>
          <p:cNvSpPr>
            <a:spLocks noGrp="1"/>
          </p:cNvSpPr>
          <p:nvPr>
            <p:ph type="dt" sz="half" idx="10"/>
          </p:nvPr>
        </p:nvSpPr>
        <p:spPr/>
        <p:txBody>
          <a:bodyPr/>
          <a:lstStyle>
            <a:extLst/>
          </a:lstStyle>
          <a:p>
            <a:fld id="{6FCF9F07-3BC7-4570-B054-79111B0A380C}" type="datetime1">
              <a:rPr lang="en-US" smtClean="0"/>
              <a:pPr/>
              <a:t>7/1/2012</a:t>
            </a:fld>
            <a:endParaRPr lang="en-US"/>
          </a:p>
        </p:txBody>
      </p:sp>
      <p:sp>
        <p:nvSpPr>
          <p:cNvPr id="13" name="Slide Number Placeholder 12"/>
          <p:cNvSpPr>
            <a:spLocks noGrp="1"/>
          </p:cNvSpPr>
          <p:nvPr>
            <p:ph type="sldNum" sz="quarter" idx="11"/>
          </p:nvPr>
        </p:nvSpPr>
        <p:spPr>
          <a:xfrm>
            <a:off x="0" y="1314450"/>
            <a:ext cx="1295400" cy="526257"/>
          </a:xfrm>
        </p:spPr>
        <p:txBody>
          <a:bodyPr>
            <a:noAutofit/>
          </a:bodyPr>
          <a:lstStyle>
            <a:lvl1pPr>
              <a:defRPr sz="2400">
                <a:solidFill>
                  <a:srgbClr val="FFFFFF"/>
                </a:solidFill>
              </a:defRPr>
            </a:lvl1pPr>
            <a:extLst/>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
        <p:nvSpPr>
          <p:cNvPr id="14" name="Footer Placeholder 13"/>
          <p:cNvSpPr>
            <a:spLocks noGrp="1"/>
          </p:cNvSpPr>
          <p:nvPr>
            <p:ph type="ftr" sz="quarter" idx="12"/>
          </p:nvPr>
        </p:nvSpPr>
        <p:spPr/>
        <p:txBody>
          <a:bodyPr/>
          <a:lstStyle>
            <a:extLst/>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extLst/>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06217"/>
            <a:ext cx="1524000" cy="4388644"/>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82"/>
            <a:ext cx="6019800" cy="4388644"/>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4918459"/>
            <a:ext cx="2002464" cy="170177"/>
          </a:xfrm>
        </p:spPr>
        <p:txBody>
          <a:bodyPr/>
          <a:lstStyle>
            <a:extLst/>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a:xfrm>
            <a:off x="457200" y="4917186"/>
            <a:ext cx="3657600" cy="171450"/>
          </a:xfrm>
        </p:spPr>
        <p:txBody>
          <a:bodyPr/>
          <a:lstStyle>
            <a:extLst/>
          </a:lstStyle>
          <a:p>
            <a:pPr algn="r"/>
            <a:endParaRPr lang="en-US" sz="1400" dirty="0">
              <a:solidFill>
                <a:schemeClr val="tx2"/>
              </a:solidFill>
            </a:endParaRPr>
          </a:p>
        </p:txBody>
      </p:sp>
      <p:sp>
        <p:nvSpPr>
          <p:cNvPr id="6" name="Slide Number Placeholder 5"/>
          <p:cNvSpPr>
            <a:spLocks noGrp="1"/>
          </p:cNvSpPr>
          <p:nvPr>
            <p:ph type="sldNum" sz="quarter" idx="12"/>
          </p:nvPr>
        </p:nvSpPr>
        <p:spPr>
          <a:xfrm>
            <a:off x="6254496" y="4914900"/>
            <a:ext cx="588336" cy="171450"/>
          </a:xfrm>
        </p:spPr>
        <p:txBody>
          <a:bodyPr/>
          <a:lstStyle>
            <a:lvl1pPr>
              <a:defRPr>
                <a:solidFill>
                  <a:schemeClr val="tx2"/>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2286"/>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88595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114550"/>
            <a:ext cx="6400800" cy="131445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17" name="Footer Placeholder 16"/>
          <p:cNvSpPr>
            <a:spLocks noGrp="1"/>
          </p:cNvSpPr>
          <p:nvPr>
            <p:ph type="ftr" sz="quarter" idx="11"/>
          </p:nvPr>
        </p:nvSpPr>
        <p:spPr/>
        <p:txBody>
          <a:bodyPr/>
          <a:lstStyle/>
          <a:p>
            <a:pPr algn="r"/>
            <a:endParaRPr lang="en-US" dirty="0">
              <a:solidFill>
                <a:schemeClr val="tx2"/>
              </a:solidFill>
            </a:endParaRPr>
          </a:p>
        </p:txBody>
      </p:sp>
      <p:sp>
        <p:nvSpPr>
          <p:cNvPr id="7" name="Straight Connector 6"/>
          <p:cNvSpPr>
            <a:spLocks noChangeShapeType="1"/>
          </p:cNvSpPr>
          <p:nvPr/>
        </p:nvSpPr>
        <p:spPr bwMode="auto">
          <a:xfrm>
            <a:off x="155448" y="1815084"/>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14300"/>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1586484"/>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1657350"/>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1649588"/>
            <a:ext cx="457200" cy="330994"/>
          </a:xfrm>
        </p:spPr>
        <p:txBody>
          <a:bodyPr/>
          <a:lstStyle>
            <a:lvl1pPr>
              <a:defRPr>
                <a:solidFill>
                  <a:schemeClr val="accent3">
                    <a:shade val="75000"/>
                  </a:schemeClr>
                </a:solidFill>
              </a:defRPr>
            </a:lvl1pPr>
          </a:lstStyle>
          <a:p>
            <a:fld id="{8F82E0A0-C266-4798-8C8F-B9F91E9DA37E}" type="slidenum">
              <a:rPr lang="en-US" smtClean="0">
                <a:solidFill>
                  <a:schemeClr val="tx2"/>
                </a:solidFill>
              </a:rPr>
              <a:pPr/>
              <a:t>‹#›</a:t>
            </a:fld>
            <a:endParaRPr lang="en-US" dirty="0">
              <a:solidFill>
                <a:schemeClr val="tx2"/>
              </a:solidFill>
            </a:endParaRPr>
          </a:p>
        </p:txBody>
      </p:sp>
      <p:sp>
        <p:nvSpPr>
          <p:cNvPr id="8" name="Title 7"/>
          <p:cNvSpPr>
            <a:spLocks noGrp="1"/>
          </p:cNvSpPr>
          <p:nvPr>
            <p:ph type="ctrTitle"/>
          </p:nvPr>
        </p:nvSpPr>
        <p:spPr>
          <a:xfrm>
            <a:off x="685800" y="285750"/>
            <a:ext cx="7772400" cy="131445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a:xfrm>
            <a:off x="4361688" y="769779"/>
            <a:ext cx="457200" cy="330994"/>
          </a:xfrm>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8" name="Content Placeholder 7"/>
          <p:cNvSpPr>
            <a:spLocks noGrp="1"/>
          </p:cNvSpPr>
          <p:nvPr>
            <p:ph sz="quarter" idx="1"/>
          </p:nvPr>
        </p:nvSpPr>
        <p:spPr>
          <a:xfrm>
            <a:off x="301752" y="1145286"/>
            <a:ext cx="8503920" cy="3429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4287"/>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1714500"/>
            <a:ext cx="8833104" cy="228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06764"/>
            <a:ext cx="8833104" cy="1604772"/>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057400"/>
            <a:ext cx="6480174" cy="1254919"/>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14300"/>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6FCF9F07-3BC7-4570-B054-79111B0A380C}" type="datetime1">
              <a:rPr lang="en-US" smtClean="0"/>
              <a:pPr/>
              <a:t>7/1/2012</a:t>
            </a:fld>
            <a:endParaRPr lang="en-US"/>
          </a:p>
        </p:txBody>
      </p:sp>
      <p:sp>
        <p:nvSpPr>
          <p:cNvPr id="8" name="Straight Connector 7"/>
          <p:cNvSpPr>
            <a:spLocks noChangeShapeType="1"/>
          </p:cNvSpPr>
          <p:nvPr/>
        </p:nvSpPr>
        <p:spPr bwMode="auto">
          <a:xfrm>
            <a:off x="152400" y="18288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1586484"/>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1657350"/>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1649588"/>
            <a:ext cx="457200" cy="330994"/>
          </a:xfrm>
        </p:spPr>
        <p:txBody>
          <a:bodyPr/>
          <a:lstStyle>
            <a:lvl1pPr>
              <a:defRPr>
                <a:solidFill>
                  <a:schemeClr val="accent3">
                    <a:shade val="75000"/>
                  </a:schemeClr>
                </a:solidFill>
              </a:defRPr>
            </a:lvl1p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
        <p:nvSpPr>
          <p:cNvPr id="2" name="Title 1"/>
          <p:cNvSpPr>
            <a:spLocks noGrp="1"/>
          </p:cNvSpPr>
          <p:nvPr>
            <p:ph type="title"/>
          </p:nvPr>
        </p:nvSpPr>
        <p:spPr>
          <a:xfrm>
            <a:off x="722313" y="400050"/>
            <a:ext cx="7772400" cy="1143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171450"/>
            <a:ext cx="8534400" cy="569214"/>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4807458"/>
            <a:ext cx="3044952" cy="274320"/>
          </a:xfrm>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
        <p:nvSpPr>
          <p:cNvPr id="8" name="Straight Connector 7"/>
          <p:cNvSpPr>
            <a:spLocks noChangeShapeType="1"/>
          </p:cNvSpPr>
          <p:nvPr/>
        </p:nvSpPr>
        <p:spPr bwMode="auto">
          <a:xfrm flipV="1">
            <a:off x="4563081" y="1181739"/>
            <a:ext cx="8921" cy="3614668"/>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028700"/>
            <a:ext cx="4038600" cy="3511296"/>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028700"/>
            <a:ext cx="4038600" cy="3511296"/>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1650206"/>
            <a:ext cx="0" cy="3140964"/>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08585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028700"/>
            <a:ext cx="8833104" cy="6858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4793742"/>
            <a:ext cx="8833104" cy="233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143000"/>
            <a:ext cx="4040188" cy="549731"/>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1" y="1143000"/>
            <a:ext cx="4041775" cy="54864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4606EA6-EFEA-4C30-9264-4F9291A5780D}" type="datetime1">
              <a:rPr lang="en-US" smtClean="0"/>
              <a:pPr/>
              <a:t>7/1/2012</a:t>
            </a:fld>
            <a:endParaRPr lang="en-US"/>
          </a:p>
        </p:txBody>
      </p:sp>
      <p:sp>
        <p:nvSpPr>
          <p:cNvPr id="8" name="Footer Placeholder 7"/>
          <p:cNvSpPr>
            <a:spLocks noGrp="1"/>
          </p:cNvSpPr>
          <p:nvPr>
            <p:ph type="ftr" sz="quarter" idx="11"/>
          </p:nvPr>
        </p:nvSpPr>
        <p:spPr>
          <a:xfrm>
            <a:off x="304800" y="4807458"/>
            <a:ext cx="3581400" cy="274320"/>
          </a:xfrm>
        </p:spPr>
        <p:txBody>
          <a:bodyPr/>
          <a:lstStyle/>
          <a:p>
            <a:endParaRPr lang="en-US"/>
          </a:p>
        </p:txBody>
      </p:sp>
      <p:sp>
        <p:nvSpPr>
          <p:cNvPr id="15" name="Straight Connector 14"/>
          <p:cNvSpPr>
            <a:spLocks noChangeShapeType="1"/>
          </p:cNvSpPr>
          <p:nvPr/>
        </p:nvSpPr>
        <p:spPr bwMode="auto">
          <a:xfrm>
            <a:off x="152400" y="96012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1853537"/>
            <a:ext cx="4041648" cy="2863803"/>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1853537"/>
            <a:ext cx="4038600" cy="286664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717027"/>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787893"/>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781812"/>
            <a:ext cx="457200" cy="330994"/>
          </a:xfrm>
        </p:spPr>
        <p:txBody>
          <a:bodyPr/>
          <a:lstStyle>
            <a:lvl1pPr algn="ctr">
              <a:defRPr/>
            </a:lvl1pPr>
          </a:lstStyle>
          <a:p>
            <a:pPr algn="ctr"/>
            <a:fld id="{8F82E0A0-C266-4798-8C8F-B9F91E9DA37E}" type="slidenum">
              <a:rPr lang="en-US" sz="1400" b="1" smtClean="0">
                <a:solidFill>
                  <a:srgbClr val="FFFFFF"/>
                </a:solidFill>
              </a:rPr>
              <a:pPr algn="ct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777015"/>
            <a:ext cx="457200" cy="330994"/>
          </a:xfrm>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16586"/>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18872"/>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4743450"/>
            <a:ext cx="609600" cy="330993"/>
          </a:xfrm>
        </p:spPr>
        <p:txBody>
          <a:bodyPr/>
          <a:lstStyle>
            <a:lvl1pPr>
              <a:defRPr>
                <a:solidFill>
                  <a:srgbClr val="FFFFFF"/>
                </a:solidFill>
              </a:defRPr>
            </a:lvl1pPr>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14300"/>
            <a:ext cx="8833104" cy="2286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89154"/>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457200"/>
            <a:ext cx="2743200" cy="440055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685800"/>
            <a:ext cx="2362200" cy="74295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485901"/>
            <a:ext cx="2362200" cy="3108722"/>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14300"/>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40005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514350"/>
            <a:ext cx="5638800" cy="405765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171450"/>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242316"/>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234554"/>
            <a:ext cx="457200" cy="330994"/>
          </a:xfrm>
        </p:spPr>
        <p:txBody>
          <a:bodyPr/>
          <a:lstStyle>
            <a:lvl1pPr>
              <a:defRPr>
                <a:solidFill>
                  <a:schemeClr val="accent3">
                    <a:shade val="75000"/>
                  </a:schemeClr>
                </a:solidFill>
              </a:defRPr>
            </a:lvl1pPr>
          </a:lstStyle>
          <a:p>
            <a:fld id="{A3F7CB7D-F184-43C7-B6FD-03D728E1BBFF}" type="slidenum">
              <a:rPr lang="en-US" smtClean="0">
                <a:solidFill>
                  <a:srgbClr val="FFFFFF"/>
                </a:solidFill>
              </a:rPr>
              <a:pPr/>
              <a:t>‹#›</a:t>
            </a:fld>
            <a:endParaRPr lang="en-US" dirty="0">
              <a:solidFill>
                <a:srgbClr val="FFFFFF"/>
              </a:solidFill>
            </a:endParaRPr>
          </a:p>
        </p:txBody>
      </p:sp>
      <p:sp>
        <p:nvSpPr>
          <p:cNvPr id="21" name="Rectangle 20"/>
          <p:cNvSpPr>
            <a:spLocks noChangeArrowheads="1"/>
          </p:cNvSpPr>
          <p:nvPr/>
        </p:nvSpPr>
        <p:spPr bwMode="auto">
          <a:xfrm>
            <a:off x="149352" y="4791289"/>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a:xfrm>
            <a:off x="301752" y="4808136"/>
            <a:ext cx="3383280" cy="27432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dirty="0"/>
          </a:p>
        </p:txBody>
      </p:sp>
      <p:sp>
        <p:nvSpPr>
          <p:cNvPr id="9" name="Content Placeholder 8"/>
          <p:cNvSpPr>
            <a:spLocks noGrp="1"/>
          </p:cNvSpPr>
          <p:nvPr>
            <p:ph sz="quarter" idx="13"/>
          </p:nvPr>
        </p:nvSpPr>
        <p:spPr>
          <a:xfrm>
            <a:off x="609600" y="1352551"/>
            <a:ext cx="3886200" cy="3268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844901" y="1352549"/>
            <a:ext cx="3886200" cy="3268625"/>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extLst/>
          </a:lstStyle>
          <a:p>
            <a:fld id="{E4606EA6-EFEA-4C30-9264-4F9291A5780D}" type="datetime1">
              <a:rPr lang="en-US" smtClean="0"/>
              <a:pPr/>
              <a:t>7/1/2012</a:t>
            </a:fld>
            <a:endParaRPr lang="en-US"/>
          </a:p>
        </p:txBody>
      </p:sp>
      <p:sp>
        <p:nvSpPr>
          <p:cNvPr id="10" name="Slide Number Placeholder 9"/>
          <p:cNvSpPr>
            <a:spLocks noGrp="1"/>
          </p:cNvSpPr>
          <p:nvPr>
            <p:ph type="sldNum" sz="quarter" idx="16"/>
          </p:nvPr>
        </p:nvSpPr>
        <p:spPr/>
        <p:txBody>
          <a:bodyPr rtlCol="0"/>
          <a:lstStyle>
            <a:extLst/>
          </a:lstStyle>
          <a:p>
            <a:pPr algn="ctr"/>
            <a:fld id="{8F82E0A0-C266-4798-8C8F-B9F91E9DA37E}" type="slidenum">
              <a:rPr lang="en-US" sz="1400" b="1" smtClean="0">
                <a:solidFill>
                  <a:srgbClr val="FFFFFF"/>
                </a:solidFill>
              </a:rPr>
              <a:pPr algn="ctr"/>
              <a:t>‹#›</a:t>
            </a:fld>
            <a:endParaRPr lang="en-US"/>
          </a:p>
        </p:txBody>
      </p:sp>
      <p:sp>
        <p:nvSpPr>
          <p:cNvPr id="12" name="Footer Placeholder 11"/>
          <p:cNvSpPr>
            <a:spLocks noGrp="1"/>
          </p:cNvSpPr>
          <p:nvPr>
            <p:ph type="ftr" sz="quarter" idx="17"/>
          </p:nvPr>
        </p:nvSpPr>
        <p:spPr/>
        <p:txBody>
          <a:bodyPr rtlCol="0"/>
          <a:lstStyle>
            <a:extLst/>
          </a:lstStyle>
          <a:p>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40005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14300"/>
            <a:ext cx="8833104" cy="226314"/>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457200"/>
            <a:ext cx="2743200" cy="440055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171450"/>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242316"/>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234554"/>
            <a:ext cx="457200" cy="330994"/>
          </a:xfrm>
        </p:spPr>
        <p:txBody>
          <a:bodyPr/>
          <a:lstStyle/>
          <a:p>
            <a:pPr algn="ctr"/>
            <a:fld id="{8F82E0A0-C266-4798-8C8F-B9F91E9DA37E}" type="slidenum">
              <a:rPr lang="en-US" sz="2800" b="1" smtClean="0">
                <a:solidFill>
                  <a:srgbClr val="FFFFFF"/>
                </a:solidFill>
              </a:rPr>
              <a:pPr algn="ctr"/>
              <a:t>‹#›</a:t>
            </a:fld>
            <a:endParaRPr lang="en-US" sz="2800" dirty="0"/>
          </a:p>
        </p:txBody>
      </p:sp>
      <p:sp>
        <p:nvSpPr>
          <p:cNvPr id="2" name="Title 1"/>
          <p:cNvSpPr>
            <a:spLocks noGrp="1"/>
          </p:cNvSpPr>
          <p:nvPr>
            <p:ph type="title"/>
          </p:nvPr>
        </p:nvSpPr>
        <p:spPr>
          <a:xfrm>
            <a:off x="3000375" y="3771900"/>
            <a:ext cx="5867400" cy="9144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457200"/>
            <a:ext cx="5867400" cy="32004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742950"/>
            <a:ext cx="2438400" cy="394335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4791289"/>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4803738"/>
            <a:ext cx="3044952" cy="274320"/>
          </a:xfrm>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a:xfrm>
            <a:off x="301752" y="4808136"/>
            <a:ext cx="3584448" cy="274320"/>
          </a:xfrm>
        </p:spPr>
        <p:txBody>
          <a:bodyPr/>
          <a:lstStyle/>
          <a:p>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16586"/>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4793743"/>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802505" y="2458593"/>
            <a:ext cx="468401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194322"/>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2265188"/>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2257426"/>
            <a:ext cx="457200" cy="330994"/>
          </a:xfrm>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3" name="Vertical Text Placeholder 2"/>
          <p:cNvSpPr>
            <a:spLocks noGrp="1"/>
          </p:cNvSpPr>
          <p:nvPr>
            <p:ph type="body" orient="vert" idx="1"/>
          </p:nvPr>
        </p:nvSpPr>
        <p:spPr>
          <a:xfrm>
            <a:off x="304800" y="228600"/>
            <a:ext cx="6553200" cy="43660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2" name="Vertical Title 1"/>
          <p:cNvSpPr>
            <a:spLocks noGrp="1"/>
          </p:cNvSpPr>
          <p:nvPr>
            <p:ph type="title" orient="vert"/>
          </p:nvPr>
        </p:nvSpPr>
        <p:spPr>
          <a:xfrm>
            <a:off x="7391400" y="228601"/>
            <a:ext cx="1447800" cy="4388644"/>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028700"/>
            <a:ext cx="8229600" cy="13716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17" name="Footer Placeholder 16"/>
          <p:cNvSpPr>
            <a:spLocks noGrp="1"/>
          </p:cNvSpPr>
          <p:nvPr>
            <p:ph type="ftr" sz="quarter" idx="11"/>
          </p:nvPr>
        </p:nvSpPr>
        <p:spPr/>
        <p:txBody>
          <a:bodyPr/>
          <a:lstStyle/>
          <a:p>
            <a:pPr algn="r"/>
            <a:endParaRPr lang="en-US" dirty="0">
              <a:solidFill>
                <a:schemeClr val="tx2"/>
              </a:solidFill>
            </a:endParaRPr>
          </a:p>
        </p:txBody>
      </p:sp>
      <p:sp>
        <p:nvSpPr>
          <p:cNvPr id="29" name="Slide Number Placeholder 28"/>
          <p:cNvSpPr>
            <a:spLocks noGrp="1"/>
          </p:cNvSpPr>
          <p:nvPr>
            <p:ph type="sldNum" sz="quarter" idx="12"/>
          </p:nvPr>
        </p:nvSpPr>
        <p:spPr/>
        <p:txBody>
          <a:bodyPr/>
          <a:lstStyle/>
          <a:p>
            <a:fld id="{8F82E0A0-C266-4798-8C8F-B9F91E9DA37E}" type="slidenum">
              <a:rPr lang="en-US" smtClean="0">
                <a:solidFill>
                  <a:schemeClr val="tx2"/>
                </a:solidFill>
              </a:rPr>
              <a:pPr/>
              <a:t>‹#›</a:t>
            </a:fld>
            <a:endParaRPr lang="en-US" dirty="0">
              <a:solidFill>
                <a:schemeClr val="tx2"/>
              </a:solidFill>
            </a:endParaRPr>
          </a:p>
        </p:txBody>
      </p:sp>
      <p:sp>
        <p:nvSpPr>
          <p:cNvPr id="9" name="Subtitle 8"/>
          <p:cNvSpPr>
            <a:spLocks noGrp="1"/>
          </p:cNvSpPr>
          <p:nvPr>
            <p:ph type="subTitle" idx="1"/>
          </p:nvPr>
        </p:nvSpPr>
        <p:spPr>
          <a:xfrm>
            <a:off x="1371600" y="2498774"/>
            <a:ext cx="6400800" cy="131445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457200"/>
            <a:ext cx="7086600" cy="13716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1880839"/>
            <a:ext cx="7086600" cy="1132284"/>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FCF9F07-3BC7-4570-B054-79111B0A380C}" type="datetime1">
              <a:rPr lang="en-US" smtClean="0"/>
              <a:pPr/>
              <a:t>7/1/2012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4812507"/>
            <a:ext cx="762000" cy="273844"/>
          </a:xfrm>
        </p:spPr>
        <p:txBody>
          <a:body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200151"/>
            <a:ext cx="4038600" cy="3394472"/>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200151"/>
            <a:ext cx="4038600" cy="3394472"/>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151335"/>
            <a:ext cx="4040188" cy="563165"/>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151335"/>
            <a:ext cx="4041775" cy="563165"/>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71651"/>
            <a:ext cx="4040188" cy="282297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771651"/>
            <a:ext cx="4041775" cy="282297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4606EA6-EFEA-4C30-9264-4F9291A5780D}" type="datetime1">
              <a:rPr lang="en-US" smtClean="0"/>
              <a:pPr/>
              <a:t>7/1/2012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648" y="118110"/>
            <a:ext cx="8153400" cy="1005840"/>
          </a:xfrm>
        </p:spPr>
        <p:txBody>
          <a:bodyPr anchor="b"/>
          <a:lstStyle>
            <a:lvl1pPr>
              <a:defRPr/>
            </a:lvl1pPr>
            <a:extLst/>
          </a:lstStyle>
          <a:p>
            <a:r>
              <a:rPr lang="en-US" smtClean="0"/>
              <a:t>Click to edit Master title style</a:t>
            </a:r>
            <a:endParaRPr lang="en-US" dirty="0"/>
          </a:p>
        </p:txBody>
      </p:sp>
      <p:sp>
        <p:nvSpPr>
          <p:cNvPr id="11" name="Content Placeholder 10"/>
          <p:cNvSpPr>
            <a:spLocks noGrp="1"/>
          </p:cNvSpPr>
          <p:nvPr>
            <p:ph sz="quarter" idx="13"/>
          </p:nvPr>
        </p:nvSpPr>
        <p:spPr>
          <a:xfrm>
            <a:off x="609600" y="1919818"/>
            <a:ext cx="3886200" cy="26289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800600" y="1919818"/>
            <a:ext cx="3886200" cy="26289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extLst/>
          </a:lstStyle>
          <a:p>
            <a:fld id="{E4606EA6-EFEA-4C30-9264-4F9291A5780D}" type="datetime1">
              <a:rPr lang="en-US" smtClean="0"/>
              <a:pPr/>
              <a:t>7/1/2012</a:t>
            </a:fld>
            <a:endParaRPr lang="en-US"/>
          </a:p>
        </p:txBody>
      </p:sp>
      <p:sp>
        <p:nvSpPr>
          <p:cNvPr id="12" name="Slide Number Placeholder 11"/>
          <p:cNvSpPr>
            <a:spLocks noGrp="1"/>
          </p:cNvSpPr>
          <p:nvPr>
            <p:ph type="sldNum" sz="quarter" idx="16"/>
          </p:nvPr>
        </p:nvSpPr>
        <p:spPr/>
        <p:txBody>
          <a:bodyPr rtlCol="0"/>
          <a:lstStyle>
            <a:extLst/>
          </a:lstStyle>
          <a:p>
            <a:pPr algn="ctr"/>
            <a:fld id="{8F82E0A0-C266-4798-8C8F-B9F91E9DA37E}" type="slidenum">
              <a:rPr lang="en-US" sz="1400" b="1" smtClean="0">
                <a:solidFill>
                  <a:srgbClr val="FFFFFF"/>
                </a:solidFill>
              </a:rPr>
              <a:pPr algn="ctr"/>
              <a:t>‹#›</a:t>
            </a:fld>
            <a:endParaRPr lang="en-US"/>
          </a:p>
        </p:txBody>
      </p:sp>
      <p:sp>
        <p:nvSpPr>
          <p:cNvPr id="14" name="Footer Placeholder 13"/>
          <p:cNvSpPr>
            <a:spLocks noGrp="1"/>
          </p:cNvSpPr>
          <p:nvPr>
            <p:ph type="ftr" sz="quarter" idx="17"/>
          </p:nvPr>
        </p:nvSpPr>
        <p:spPr/>
        <p:txBody>
          <a:bodyPr rtlCol="0"/>
          <a:lstStyle>
            <a:extLst/>
          </a:lstStyle>
          <a:p>
            <a:endParaRPr lang="en-US"/>
          </a:p>
        </p:txBody>
      </p:sp>
      <p:sp>
        <p:nvSpPr>
          <p:cNvPr id="16" name="Text Placeholder 15"/>
          <p:cNvSpPr>
            <a:spLocks noGrp="1"/>
          </p:cNvSpPr>
          <p:nvPr>
            <p:ph type="body" sz="quarter" idx="18"/>
          </p:nvPr>
        </p:nvSpPr>
        <p:spPr>
          <a:xfrm>
            <a:off x="609600" y="1362287"/>
            <a:ext cx="3886200" cy="530352"/>
          </a:xfrm>
          <a:solidFill>
            <a:schemeClr val="accent2"/>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
        <p:nvSpPr>
          <p:cNvPr id="15" name="Text Placeholder 14"/>
          <p:cNvSpPr>
            <a:spLocks noGrp="1"/>
          </p:cNvSpPr>
          <p:nvPr>
            <p:ph type="body" sz="quarter" idx="19"/>
          </p:nvPr>
        </p:nvSpPr>
        <p:spPr>
          <a:xfrm>
            <a:off x="4800600" y="1362287"/>
            <a:ext cx="3886200" cy="530352"/>
          </a:xfrm>
          <a:solidFill>
            <a:schemeClr val="accent4"/>
          </a:solidFill>
        </p:spPr>
        <p:txBody>
          <a:bodyPr rtlCol="0" anchor="ctr"/>
          <a:lstStyle>
            <a:lvl1pPr>
              <a:buFontTx/>
              <a:buNone/>
              <a:defRPr sz="2000" b="1">
                <a:solidFill>
                  <a:srgbClr val="FFFFFF"/>
                </a:solidFill>
              </a:defRPr>
            </a:lvl1pPr>
            <a:extLst/>
          </a:lstStyle>
          <a:p>
            <a:pPr lvl="0"/>
            <a:r>
              <a:rPr lang="en-US" smtClean="0"/>
              <a:t>Click to edit Master text styles</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1" y="1143001"/>
            <a:ext cx="3008313" cy="3451622"/>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04788"/>
            <a:ext cx="5111750" cy="4389835"/>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5486400" cy="391716"/>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373981"/>
            <a:ext cx="5486400" cy="29718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875090"/>
            <a:ext cx="5486400" cy="397764"/>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ctr"/>
            <a:fld id="{8F82E0A0-C266-4798-8C8F-B9F91E9DA37E}" type="slidenum">
              <a:rPr lang="en-US" sz="2800" b="1" smtClean="0">
                <a:solidFill>
                  <a:srgbClr val="FFFFFF"/>
                </a:solidFill>
              </a:rPr>
              <a:pPr algn="ctr"/>
              <a:t>‹#›</a:t>
            </a:fld>
            <a:endParaRPr lang="en-US" sz="2800"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52316"/>
            <a:ext cx="9013372"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2400300"/>
            <a:ext cx="6400800" cy="120015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17" name="Footer Placeholder 16"/>
          <p:cNvSpPr>
            <a:spLocks noGrp="1"/>
          </p:cNvSpPr>
          <p:nvPr>
            <p:ph type="ftr" sz="quarter" idx="11"/>
          </p:nvPr>
        </p:nvSpPr>
        <p:spPr/>
        <p:txBody>
          <a:bodyPr/>
          <a:lstStyle/>
          <a:p>
            <a:pPr algn="r"/>
            <a:endParaRPr lang="en-US" dirty="0">
              <a:solidFill>
                <a:schemeClr val="tx2"/>
              </a:solidFill>
            </a:endParaRP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8F82E0A0-C266-4798-8C8F-B9F91E9DA37E}" type="slidenum">
              <a:rPr lang="en-US" smtClean="0">
                <a:solidFill>
                  <a:schemeClr val="tx2"/>
                </a:solidFill>
              </a:rPr>
              <a:pPr/>
              <a:t>‹#›</a:t>
            </a:fld>
            <a:endParaRPr lang="en-US" dirty="0">
              <a:solidFill>
                <a:schemeClr val="tx2"/>
              </a:solidFill>
            </a:endParaRPr>
          </a:p>
        </p:txBody>
      </p:sp>
      <p:sp>
        <p:nvSpPr>
          <p:cNvPr id="7" name="Rectangle 6"/>
          <p:cNvSpPr/>
          <p:nvPr/>
        </p:nvSpPr>
        <p:spPr>
          <a:xfrm>
            <a:off x="62932" y="1086978"/>
            <a:ext cx="9021537" cy="1145512"/>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2" y="1047540"/>
            <a:ext cx="9021537" cy="90435"/>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2" y="2232487"/>
            <a:ext cx="9021537" cy="8289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129448"/>
            <a:ext cx="8229600" cy="1102519"/>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8" name="Content Placeholder 7"/>
          <p:cNvSpPr>
            <a:spLocks noGrp="1"/>
          </p:cNvSpPr>
          <p:nvPr>
            <p:ph sz="quarter" idx="1"/>
          </p:nvPr>
        </p:nvSpPr>
        <p:spPr>
          <a:xfrm>
            <a:off x="914400" y="1085850"/>
            <a:ext cx="777240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52316"/>
            <a:ext cx="9013372" cy="501915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714376"/>
            <a:ext cx="7772400" cy="1021556"/>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1910953"/>
            <a:ext cx="7772400" cy="1003697"/>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FCF9F07-3BC7-4570-B054-79111B0A380C}" type="datetime1">
              <a:rPr lang="en-US" smtClean="0"/>
              <a:pPr/>
              <a:t>7/1/2012</a:t>
            </a:fld>
            <a:endParaRPr lang="en-US"/>
          </a:p>
        </p:txBody>
      </p:sp>
      <p:sp>
        <p:nvSpPr>
          <p:cNvPr id="5" name="Footer Placeholder 4"/>
          <p:cNvSpPr>
            <a:spLocks noGrp="1"/>
          </p:cNvSpPr>
          <p:nvPr>
            <p:ph type="ftr" sz="quarter" idx="11"/>
          </p:nvPr>
        </p:nvSpPr>
        <p:spPr>
          <a:xfrm>
            <a:off x="800100" y="4629150"/>
            <a:ext cx="4000500" cy="342900"/>
          </a:xfrm>
        </p:spPr>
        <p:txBody>
          <a:bodyPr/>
          <a:lstStyle/>
          <a:p>
            <a:endParaRPr lang="en-US"/>
          </a:p>
        </p:txBody>
      </p:sp>
      <p:sp>
        <p:nvSpPr>
          <p:cNvPr id="7" name="Rectangle 6"/>
          <p:cNvSpPr/>
          <p:nvPr/>
        </p:nvSpPr>
        <p:spPr>
          <a:xfrm flipV="1">
            <a:off x="69413" y="1782623"/>
            <a:ext cx="9013515"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1756107"/>
            <a:ext cx="9013781"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1851660"/>
            <a:ext cx="9014621" cy="3429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4656582"/>
            <a:ext cx="457200" cy="342900"/>
          </a:xfrm>
        </p:spPr>
        <p:txBody>
          <a:body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
        <p:nvSpPr>
          <p:cNvPr id="9" name="Content Placeholder 8"/>
          <p:cNvSpPr>
            <a:spLocks noGrp="1"/>
          </p:cNvSpPr>
          <p:nvPr>
            <p:ph sz="quarter" idx="1"/>
          </p:nvPr>
        </p:nvSpPr>
        <p:spPr>
          <a:xfrm>
            <a:off x="914400" y="1085850"/>
            <a:ext cx="374904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085850"/>
            <a:ext cx="374904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04788"/>
            <a:ext cx="7772400" cy="85725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085850"/>
            <a:ext cx="3733800" cy="5715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085850"/>
            <a:ext cx="3733800" cy="5715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4606EA6-EFEA-4C30-9264-4F9291A5780D}" type="datetime1">
              <a:rPr lang="en-US" smtClean="0"/>
              <a:pPr/>
              <a:t>7/1/2012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
        <p:nvSpPr>
          <p:cNvPr id="11" name="Content Placeholder 10"/>
          <p:cNvSpPr>
            <a:spLocks noGrp="1"/>
          </p:cNvSpPr>
          <p:nvPr>
            <p:ph sz="half" idx="2"/>
          </p:nvPr>
        </p:nvSpPr>
        <p:spPr>
          <a:xfrm>
            <a:off x="914400" y="1685925"/>
            <a:ext cx="3733800" cy="29146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1685925"/>
            <a:ext cx="3733800" cy="29146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extLst/>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51435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52316"/>
            <a:ext cx="9013372"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04788"/>
            <a:ext cx="7772400" cy="85725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200150"/>
            <a:ext cx="1905000" cy="337185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
        <p:nvSpPr>
          <p:cNvPr id="11" name="Content Placeholder 10"/>
          <p:cNvSpPr>
            <a:spLocks noGrp="1"/>
          </p:cNvSpPr>
          <p:nvPr>
            <p:ph sz="quarter" idx="1"/>
          </p:nvPr>
        </p:nvSpPr>
        <p:spPr>
          <a:xfrm>
            <a:off x="2971800" y="1200150"/>
            <a:ext cx="5715000" cy="337185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675413"/>
            <a:ext cx="7315200" cy="391716"/>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4084369"/>
            <a:ext cx="7315200" cy="51435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a:xfrm>
            <a:off x="914400" y="4629150"/>
            <a:ext cx="3886200" cy="342900"/>
          </a:xfrm>
        </p:spPr>
        <p:txBody>
          <a:bodyPr/>
          <a:lstStyle/>
          <a:p>
            <a:endParaRPr lang="en-US" dirty="0"/>
          </a:p>
        </p:txBody>
      </p:sp>
      <p:sp>
        <p:nvSpPr>
          <p:cNvPr id="7" name="Slide Number Placeholder 6"/>
          <p:cNvSpPr>
            <a:spLocks noGrp="1"/>
          </p:cNvSpPr>
          <p:nvPr>
            <p:ph type="sldNum" sz="quarter" idx="12"/>
          </p:nvPr>
        </p:nvSpPr>
        <p:spPr>
          <a:xfrm>
            <a:off x="146304" y="4656582"/>
            <a:ext cx="457200" cy="342900"/>
          </a:xfrm>
        </p:spPr>
        <p:txBody>
          <a:bodyPr/>
          <a:lstStyle/>
          <a:p>
            <a:pPr algn="ctr"/>
            <a:fld id="{8F82E0A0-C266-4798-8C8F-B9F91E9DA37E}" type="slidenum">
              <a:rPr lang="en-US" sz="2800" b="1" smtClean="0">
                <a:solidFill>
                  <a:srgbClr val="FFFFFF"/>
                </a:solidFill>
              </a:rPr>
              <a:pPr algn="ctr"/>
              <a:t>‹#›</a:t>
            </a:fld>
            <a:endParaRPr lang="en-US" sz="2800" dirty="0"/>
          </a:p>
        </p:txBody>
      </p:sp>
      <p:sp>
        <p:nvSpPr>
          <p:cNvPr id="11" name="Rectangle 10"/>
          <p:cNvSpPr/>
          <p:nvPr/>
        </p:nvSpPr>
        <p:spPr>
          <a:xfrm flipV="1">
            <a:off x="68307" y="3512666"/>
            <a:ext cx="9006840" cy="685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9" y="3487856"/>
            <a:ext cx="9006639" cy="3428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1" y="3579919"/>
            <a:ext cx="9006637" cy="3660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9" y="50006"/>
            <a:ext cx="9001873" cy="3436144"/>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1168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05980"/>
            <a:ext cx="55626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4012427"/>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3640059"/>
            <a:ext cx="8458200" cy="916781"/>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2914650"/>
            <a:ext cx="8458200" cy="6858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2" name="Footer Placeholder 1"/>
          <p:cNvSpPr>
            <a:spLocks noGrp="1"/>
          </p:cNvSpPr>
          <p:nvPr>
            <p:ph type="ftr" sz="quarter" idx="11"/>
          </p:nvPr>
        </p:nvSpPr>
        <p:spPr/>
        <p:txBody>
          <a:bodyPr/>
          <a:lstStyle/>
          <a:p>
            <a:pPr algn="r"/>
            <a:endParaRPr lang="en-US" dirty="0">
              <a:solidFill>
                <a:schemeClr val="tx2"/>
              </a:solidFill>
            </a:endParaRPr>
          </a:p>
        </p:txBody>
      </p:sp>
      <p:sp>
        <p:nvSpPr>
          <p:cNvPr id="15" name="Slide Number Placeholder 14"/>
          <p:cNvSpPr>
            <a:spLocks noGrp="1"/>
          </p:cNvSpPr>
          <p:nvPr>
            <p:ph type="sldNum" sz="quarter" idx="12"/>
          </p:nvPr>
        </p:nvSpPr>
        <p:spPr>
          <a:xfrm>
            <a:off x="8229600" y="4855464"/>
            <a:ext cx="758952" cy="185166"/>
          </a:xfrm>
        </p:spPr>
        <p:txBody>
          <a:bodyPr/>
          <a:lstStyle/>
          <a:p>
            <a:fld id="{8F82E0A0-C266-4798-8C8F-B9F91E9DA37E}"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19" name="Footer Placeholder 18"/>
          <p:cNvSpPr>
            <a:spLocks noGrp="1"/>
          </p:cNvSpPr>
          <p:nvPr>
            <p:ph type="ftr" sz="quarter" idx="11"/>
          </p:nvPr>
        </p:nvSpPr>
        <p:spPr>
          <a:xfrm>
            <a:off x="3581400" y="57150"/>
            <a:ext cx="2895600" cy="216694"/>
          </a:xfrm>
        </p:spPr>
        <p:txBody>
          <a:bodyPr/>
          <a:lstStyle/>
          <a:p>
            <a:pPr algn="r"/>
            <a:endParaRPr lang="en-US" sz="1400" dirty="0">
              <a:solidFill>
                <a:schemeClr val="tx2"/>
              </a:solidFill>
            </a:endParaRPr>
          </a:p>
        </p:txBody>
      </p:sp>
      <p:sp>
        <p:nvSpPr>
          <p:cNvPr id="16" name="Slide Number Placeholder 15"/>
          <p:cNvSpPr>
            <a:spLocks noGrp="1"/>
          </p:cNvSpPr>
          <p:nvPr>
            <p:ph type="sldNum" sz="quarter" idx="12"/>
          </p:nvPr>
        </p:nvSpPr>
        <p:spPr>
          <a:xfrm>
            <a:off x="8229600" y="4855464"/>
            <a:ext cx="758952" cy="185166"/>
          </a:xfrm>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2583677"/>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257300"/>
            <a:ext cx="8458200" cy="9144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6FCF9F07-3BC7-4570-B054-79111B0A380C}" type="datetime1">
              <a:rPr lang="en-US" smtClean="0"/>
              <a:pPr/>
              <a:t>7/1/2012</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
        <p:nvSpPr>
          <p:cNvPr id="8" name="Title 7"/>
          <p:cNvSpPr>
            <a:spLocks noGrp="1"/>
          </p:cNvSpPr>
          <p:nvPr>
            <p:ph type="title"/>
          </p:nvPr>
        </p:nvSpPr>
        <p:spPr>
          <a:xfrm>
            <a:off x="180475" y="2210314"/>
            <a:ext cx="8686800" cy="888619"/>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342900"/>
            <a:ext cx="8686800" cy="630936"/>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200150"/>
            <a:ext cx="4191000" cy="35433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200150"/>
            <a:ext cx="4343400" cy="35433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E4606EA6-EFEA-4C30-9264-4F9291A5780D}" type="datetime1">
              <a:rPr lang="en-US" smtClean="0"/>
              <a:pPr/>
              <a:t>7/1/2012</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4057650"/>
            <a:ext cx="8610600" cy="661988"/>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500062"/>
            <a:ext cx="4290556" cy="47982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6" y="500062"/>
            <a:ext cx="4292241" cy="47982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987028"/>
            <a:ext cx="4290556"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987028"/>
            <a:ext cx="4288536"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4857750"/>
            <a:ext cx="762000" cy="185166"/>
          </a:xfrm>
        </p:spPr>
        <p:txBody>
          <a:bodyPr/>
          <a:lstStyle/>
          <a:p>
            <a:pPr algn="ctr"/>
            <a:fld id="{8F82E0A0-C266-4798-8C8F-B9F91E9DA37E}" type="slidenum">
              <a:rPr lang="en-US" sz="1400" b="1" smtClean="0">
                <a:solidFill>
                  <a:srgbClr val="FFFFFF"/>
                </a:solidFill>
              </a:rPr>
              <a:pPr algn="ctr"/>
              <a:t>‹#›</a:t>
            </a:fld>
            <a:endParaRPr lang="en-US"/>
          </a:p>
        </p:txBody>
      </p:sp>
      <p:sp>
        <p:nvSpPr>
          <p:cNvPr id="11" name="Straight Connector 10"/>
          <p:cNvSpPr>
            <a:spLocks noChangeShapeType="1"/>
          </p:cNvSpPr>
          <p:nvPr/>
        </p:nvSpPr>
        <p:spPr bwMode="auto">
          <a:xfrm>
            <a:off x="514350" y="4514850"/>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a:xfrm>
            <a:off x="0" y="4686300"/>
            <a:ext cx="533400" cy="285750"/>
          </a:xfrm>
        </p:spPr>
        <p:txBody>
          <a:bodyPr/>
          <a:lstStyle>
            <a:lvl1pPr>
              <a:defRPr>
                <a:solidFill>
                  <a:schemeClr val="tx2"/>
                </a:solidFill>
              </a:defRPr>
            </a:lvl1pPr>
            <a:extLst/>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342900"/>
            <a:ext cx="8686800" cy="630936"/>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6DFADB5D-B7A0-47E3-AD2D-B1A6F8614213}" type="datetime1">
              <a:rPr lang="en-US" smtClean="0"/>
              <a:pPr/>
              <a:t>7/1/2012</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2968126-03FC-49C0-B9B8-2B561CCC3D90}" type="datetime1">
              <a:rPr lang="en-US" smtClean="0"/>
              <a:pPr/>
              <a:t>7/1/2012</a:t>
            </a:fld>
            <a:endParaRPr lang="en-US"/>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4386838"/>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4114800"/>
            <a:ext cx="8458200" cy="390525"/>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1" y="457200"/>
            <a:ext cx="3008313" cy="360045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457200"/>
            <a:ext cx="5340350" cy="360045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F49A8198-4617-485E-9585-4840B69DBBA6}" type="datetime1">
              <a:rPr lang="en-US" smtClean="0"/>
              <a:pPr/>
              <a:t>7/1/2012</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462476"/>
            <a:ext cx="5029200" cy="27432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E4606EA6-EFEA-4C30-9264-4F9291A5780D}" type="datetime1">
              <a:rPr lang="en-US" smtClean="0"/>
              <a:pPr/>
              <a:t>7/1/2012</a:t>
            </a:fld>
            <a:endParaRPr lang="en-US"/>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pPr algn="ctr"/>
            <a:fld id="{8F82E0A0-C266-4798-8C8F-B9F91E9DA37E}" type="slidenum">
              <a:rPr lang="en-US" sz="2800" b="1" smtClean="0">
                <a:solidFill>
                  <a:srgbClr val="FFFFFF"/>
                </a:solidFill>
              </a:rPr>
              <a:pPr algn="ctr"/>
              <a:t>‹#›</a:t>
            </a:fld>
            <a:endParaRPr lang="en-US" sz="2800" dirty="0"/>
          </a:p>
        </p:txBody>
      </p:sp>
      <p:sp>
        <p:nvSpPr>
          <p:cNvPr id="17" name="Title 16"/>
          <p:cNvSpPr>
            <a:spLocks noGrp="1"/>
          </p:cNvSpPr>
          <p:nvPr>
            <p:ph type="title"/>
          </p:nvPr>
        </p:nvSpPr>
        <p:spPr>
          <a:xfrm>
            <a:off x="381000" y="3745320"/>
            <a:ext cx="5867400" cy="391716"/>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4149913"/>
            <a:ext cx="5867400" cy="576263"/>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411957"/>
            <a:ext cx="182880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411957"/>
            <a:ext cx="62484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9143999" cy="385157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2516886"/>
            <a:ext cx="8077200" cy="1255014"/>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371600"/>
            <a:ext cx="8077200" cy="1124712"/>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pPr algn="ctr"/>
            <a:fld id="{047E157E-8DCB-4F70-A0AF-5EB586A91DD4}" type="datetime1">
              <a:rPr lang="en-US" smtClean="0">
                <a:solidFill>
                  <a:srgbClr val="FFFFFF"/>
                </a:solidFill>
              </a:rPr>
              <a:pPr algn="ctr"/>
              <a:t>7/1/2012</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chemeClr val="tx2"/>
              </a:solidFill>
            </a:endParaRPr>
          </a:p>
        </p:txBody>
      </p:sp>
      <p:sp>
        <p:nvSpPr>
          <p:cNvPr id="6" name="Slide Number Placeholder 5"/>
          <p:cNvSpPr>
            <a:spLocks noGrp="1"/>
          </p:cNvSpPr>
          <p:nvPr>
            <p:ph type="sldNum" sz="quarter" idx="12"/>
          </p:nvPr>
        </p:nvSpPr>
        <p:spPr/>
        <p:txBody>
          <a:bodyPr/>
          <a:lstStyle/>
          <a:p>
            <a:fld id="{8F82E0A0-C266-4798-8C8F-B9F91E9DA37E}" type="slidenum">
              <a:rPr lang="en-US" smtClean="0">
                <a:solidFill>
                  <a:schemeClr val="tx2"/>
                </a:solidFill>
              </a:rPr>
              <a:pPr/>
              <a:t>‹#›</a:t>
            </a:fld>
            <a:endParaRPr lang="en-US" dirty="0">
              <a:solidFill>
                <a:schemeClr val="tx2"/>
              </a:solidFill>
            </a:endParaRPr>
          </a:p>
        </p:txBody>
      </p:sp>
      <p:sp>
        <p:nvSpPr>
          <p:cNvPr id="10" name="Rectangle 9"/>
          <p:cNvSpPr/>
          <p:nvPr/>
        </p:nvSpPr>
        <p:spPr bwMode="invGray">
          <a:xfrm>
            <a:off x="0" y="3846251"/>
            <a:ext cx="9144000" cy="3429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6586"/>
            <a:ext cx="8229600" cy="939546"/>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195189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1951890"/>
            <a:ext cx="9144000" cy="3429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89154"/>
            <a:ext cx="8013192" cy="1227582"/>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371600"/>
            <a:ext cx="8022336" cy="51435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FCF9F07-3BC7-4570-B054-79111B0A380C}" type="datetime1">
              <a:rPr lang="en-US" smtClean="0"/>
              <a:pPr/>
              <a:t>7/1/2012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algn="ctr"/>
            <a:fld id="{8F82E0A0-C266-4798-8C8F-B9F91E9DA37E}" type="slidenum">
              <a:rPr lang="en-US" sz="2400" b="1" smtClean="0">
                <a:solidFill>
                  <a:srgbClr val="FFFFFF"/>
                </a:solidFill>
              </a:rPr>
              <a:pPr algn="ctr"/>
              <a:t>‹#›</a:t>
            </a:fld>
            <a:endParaRPr lang="en-US" sz="2400" dirty="0">
              <a:solidFill>
                <a:srgbClr val="FFFFFF"/>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330452"/>
            <a:ext cx="4038600" cy="3467862"/>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330452"/>
            <a:ext cx="4038600" cy="3467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4606EA6-EFEA-4C30-9264-4F9291A5780D}"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18110"/>
            <a:ext cx="8153400" cy="1005840"/>
          </a:xfrm>
        </p:spPr>
        <p:txBody>
          <a:bodyPr anchor="b"/>
          <a:lstStyle>
            <a:lvl1pPr algn="l">
              <a:buNone/>
              <a:defRPr sz="4200" b="0"/>
            </a:lvl1pPr>
            <a:extLst/>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extLst/>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
        <p:nvSpPr>
          <p:cNvPr id="3" name="Text Placeholder 2"/>
          <p:cNvSpPr>
            <a:spLocks noGrp="1"/>
          </p:cNvSpPr>
          <p:nvPr>
            <p:ph type="body" idx="1"/>
          </p:nvPr>
        </p:nvSpPr>
        <p:spPr>
          <a:xfrm>
            <a:off x="609600" y="1428750"/>
            <a:ext cx="1600200" cy="31242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9" name="Content Placeholder 8"/>
          <p:cNvSpPr>
            <a:spLocks noGrp="1"/>
          </p:cNvSpPr>
          <p:nvPr>
            <p:ph sz="quarter" idx="13"/>
          </p:nvPr>
        </p:nvSpPr>
        <p:spPr>
          <a:xfrm>
            <a:off x="2362200" y="1428750"/>
            <a:ext cx="6400800" cy="32004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74241"/>
            <a:ext cx="4040188" cy="536516"/>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1837134"/>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6" y="1274241"/>
            <a:ext cx="4041775" cy="536516"/>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6" y="1837134"/>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4606EA6-EFEA-4C30-9264-4F9291A5780D}" type="datetime1">
              <a:rPr lang="en-US" smtClean="0"/>
              <a:pPr/>
              <a:t>7/1/2012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DFADB5D-B7A0-47E3-AD2D-B1A6F8614213}" type="datetime1">
              <a:rPr lang="en-US" smtClean="0"/>
              <a:pPr/>
              <a:t>7/1/2012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968126-03FC-49C0-B9B8-2B561CCC3D90}" type="datetime1">
              <a:rPr lang="en-US" smtClean="0"/>
              <a:pPr/>
              <a:t>7/1/2012</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F7CB7D-F184-43C7-B6FD-03D728E1BBFF}" type="slidenum">
              <a:rPr lang="en-US" smtClean="0">
                <a:solidFill>
                  <a:schemeClr val="tx2"/>
                </a:solidFill>
              </a:rPr>
              <a:pPr/>
              <a:t>‹#›</a:t>
            </a:fld>
            <a:endParaRPr lang="en-US" dirty="0">
              <a:solidFill>
                <a:schemeClr val="tx2"/>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14300"/>
            <a:ext cx="2523744" cy="733806"/>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307350"/>
            <a:ext cx="5920641" cy="34191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297514"/>
            <a:ext cx="2468880" cy="342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49A8198-4617-485E-9585-4840B69DBBA6}" type="datetime1">
              <a:rPr lang="en-US" smtClean="0"/>
              <a:pPr/>
              <a:t>7/1/2012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7CB7D-F184-43C7-B6FD-03D728E1BBFF}" type="slidenum">
              <a:rPr lang="en-US" smtClean="0">
                <a:solidFill>
                  <a:srgbClr val="FFFFFF"/>
                </a:solidFill>
              </a:rPr>
              <a:pPr/>
              <a:t>‹#›</a:t>
            </a:fld>
            <a:endParaRPr lang="en-US" dirty="0">
              <a:solidFill>
                <a:srgbClr val="FFFFFF"/>
              </a:solidFill>
            </a:endParaRPr>
          </a:p>
        </p:txBody>
      </p:sp>
      <p:sp>
        <p:nvSpPr>
          <p:cNvPr id="12" name="Rectangle 11"/>
          <p:cNvSpPr/>
          <p:nvPr/>
        </p:nvSpPr>
        <p:spPr bwMode="invGray">
          <a:xfrm>
            <a:off x="2855737" y="0"/>
            <a:ext cx="45720" cy="1090422"/>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090422"/>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16586"/>
            <a:ext cx="2525150" cy="733806"/>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113606"/>
            <a:ext cx="6247397" cy="4029894"/>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296162"/>
            <a:ext cx="2468880" cy="342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877824"/>
            <a:ext cx="2523744" cy="150876"/>
          </a:xfrm>
        </p:spPr>
        <p:txBody>
          <a:bodyPr/>
          <a:lstStyle/>
          <a:p>
            <a:fld id="{E4606EA6-EFEA-4C30-9264-4F9291A5780D}" type="datetime1">
              <a:rPr lang="en-US" smtClean="0"/>
              <a:pPr/>
              <a:t>7/1/2012</a:t>
            </a:fld>
            <a:endParaRPr lang="en-US"/>
          </a:p>
        </p:txBody>
      </p:sp>
      <p:sp>
        <p:nvSpPr>
          <p:cNvPr id="11" name="Rectangle 10"/>
          <p:cNvSpPr/>
          <p:nvPr/>
        </p:nvSpPr>
        <p:spPr>
          <a:xfrm>
            <a:off x="2855737" y="0"/>
            <a:ext cx="45720" cy="51435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51435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877824"/>
            <a:ext cx="5193792" cy="150876"/>
          </a:xfrm>
        </p:spPr>
        <p:txBody>
          <a:bodyPr/>
          <a:lstStyle>
            <a:lvl1pPr>
              <a:defRPr>
                <a:solidFill>
                  <a:schemeClr val="bg1">
                    <a:shade val="50000"/>
                  </a:schemeClr>
                </a:solidFill>
              </a:defRPr>
            </a:lvl1pPr>
          </a:lstStyle>
          <a:p>
            <a:endParaRPr lang="en-US" dirty="0"/>
          </a:p>
        </p:txBody>
      </p:sp>
      <p:sp>
        <p:nvSpPr>
          <p:cNvPr id="7" name="Slide Number Placeholder 6"/>
          <p:cNvSpPr>
            <a:spLocks noGrp="1"/>
          </p:cNvSpPr>
          <p:nvPr>
            <p:ph type="sldNum" sz="quarter" idx="12"/>
          </p:nvPr>
        </p:nvSpPr>
        <p:spPr>
          <a:xfrm>
            <a:off x="8339328" y="877824"/>
            <a:ext cx="733864" cy="150876"/>
          </a:xfrm>
        </p:spPr>
        <p:txBody>
          <a:bodyPr/>
          <a:lstStyle/>
          <a:p>
            <a:pPr algn="ctr"/>
            <a:fld id="{8F82E0A0-C266-4798-8C8F-B9F91E9DA37E}" type="slidenum">
              <a:rPr lang="en-US" sz="2800" b="1" smtClean="0">
                <a:solidFill>
                  <a:srgbClr val="FFFFFF"/>
                </a:solidFill>
              </a:rPr>
              <a:pPr algn="ctr"/>
              <a:t>‹#›</a:t>
            </a:fld>
            <a:endParaRPr lang="en-US" sz="2800" dirty="0"/>
          </a:p>
        </p:txBody>
      </p:sp>
    </p:spTree>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51435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8" y="0"/>
            <a:ext cx="2514601" cy="51435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05980"/>
            <a:ext cx="1905000" cy="4388644"/>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28600"/>
            <a:ext cx="6019800" cy="4388644"/>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11"/>
          </p:nvPr>
        </p:nvSpPr>
        <p:spPr>
          <a:xfrm>
            <a:off x="2640597" y="4783095"/>
            <a:ext cx="3836404" cy="273844"/>
          </a:xfrm>
        </p:spPr>
        <p:txBody>
          <a:bodyPr/>
          <a:lstStyle/>
          <a:p>
            <a:pPr algn="r"/>
            <a:endParaRPr lang="en-US" sz="1400" dirty="0">
              <a:solidFill>
                <a:schemeClr val="tx2"/>
              </a:solidFill>
            </a:endParaRPr>
          </a:p>
        </p:txBody>
      </p:sp>
      <p:sp>
        <p:nvSpPr>
          <p:cNvPr id="6" name="Slide Number Placeholder 5"/>
          <p:cNvSpPr>
            <a:spLocks noGrp="1"/>
          </p:cNvSpPr>
          <p:nvPr>
            <p:ph type="sldNum" sz="quarter" idx="12"/>
          </p:nvPr>
        </p:nvSpPr>
        <p:spPr/>
        <p:txBody>
          <a:body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557668" y="0"/>
            <a:ext cx="7586332" cy="3419856"/>
          </a:xfrm>
          <a:solidFill>
            <a:schemeClr val="tx2">
              <a:shade val="50000"/>
            </a:schemeClr>
          </a:solidFill>
          <a:ln>
            <a:noFill/>
          </a:ln>
        </p:spPr>
        <p:txBody>
          <a:bodyPr/>
          <a:lstStyle>
            <a:lvl1pPr>
              <a:buNone/>
              <a:defRPr sz="3200"/>
            </a:lvl1pPr>
            <a:extLst/>
          </a:lstStyle>
          <a:p>
            <a:r>
              <a:rPr lang="en-US" smtClean="0"/>
              <a:t>Click icon to add picture</a:t>
            </a:r>
            <a:endParaRPr lang="en-US" dirty="0"/>
          </a:p>
        </p:txBody>
      </p:sp>
      <p:sp>
        <p:nvSpPr>
          <p:cNvPr id="4" name="Text Placeholder 3"/>
          <p:cNvSpPr>
            <a:spLocks noGrp="1"/>
          </p:cNvSpPr>
          <p:nvPr>
            <p:ph type="body" sz="half" idx="2"/>
          </p:nvPr>
        </p:nvSpPr>
        <p:spPr>
          <a:xfrm>
            <a:off x="1600200" y="4114800"/>
            <a:ext cx="7315200" cy="51435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extLst/>
          </a:lstStyle>
          <a:p>
            <a:pPr lvl="0"/>
            <a:r>
              <a:rPr lang="en-US" smtClean="0"/>
              <a:t>Click to edit Master text styles</a:t>
            </a:r>
          </a:p>
        </p:txBody>
      </p:sp>
      <p:sp>
        <p:nvSpPr>
          <p:cNvPr id="8" name="Rectangle 7"/>
          <p:cNvSpPr/>
          <p:nvPr/>
        </p:nvSpPr>
        <p:spPr>
          <a:xfrm>
            <a:off x="-9144" y="3429000"/>
            <a:ext cx="9144000" cy="665226"/>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9144" y="3497580"/>
            <a:ext cx="1463040" cy="534924"/>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1545336" y="3490722"/>
            <a:ext cx="7589520" cy="534924"/>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p:nvPr>
        </p:nvSpPr>
        <p:spPr>
          <a:xfrm>
            <a:off x="1600200" y="3543300"/>
            <a:ext cx="7315200" cy="457200"/>
          </a:xfrm>
        </p:spPr>
        <p:txBody>
          <a:bodyPr anchor="ctr"/>
          <a:lstStyle>
            <a:lvl1pPr algn="l">
              <a:buNone/>
              <a:defRPr sz="2800" b="0">
                <a:solidFill>
                  <a:srgbClr val="FFFFFF"/>
                </a:solidFill>
              </a:defRPr>
            </a:lvl1pPr>
            <a:extLst/>
          </a:lstStyle>
          <a:p>
            <a:r>
              <a:rPr lang="en-US" smtClean="0"/>
              <a:t>Click to edit Master title style</a:t>
            </a:r>
            <a:endParaRPr lang="en-US" dirty="0"/>
          </a:p>
        </p:txBody>
      </p:sp>
      <p:sp>
        <p:nvSpPr>
          <p:cNvPr id="11" name="Rectangle 10"/>
          <p:cNvSpPr/>
          <p:nvPr/>
        </p:nvSpPr>
        <p:spPr>
          <a:xfrm>
            <a:off x="1447800" y="0"/>
            <a:ext cx="100584" cy="515035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2" name="Date Placeholder 11"/>
          <p:cNvSpPr>
            <a:spLocks noGrp="1"/>
          </p:cNvSpPr>
          <p:nvPr>
            <p:ph type="dt" sz="half" idx="10"/>
          </p:nvPr>
        </p:nvSpPr>
        <p:spPr>
          <a:xfrm>
            <a:off x="6248400" y="4686300"/>
            <a:ext cx="2667000" cy="273844"/>
          </a:xfrm>
        </p:spPr>
        <p:txBody>
          <a:bodyPr rtlCol="0"/>
          <a:lstStyle>
            <a:extLst/>
          </a:lstStyle>
          <a:p>
            <a:fld id="{E4606EA6-EFEA-4C30-9264-4F9291A5780D}" type="datetime1">
              <a:rPr lang="en-US" smtClean="0"/>
              <a:pPr/>
              <a:t>7/1/2012</a:t>
            </a:fld>
            <a:endParaRPr lang="en-US"/>
          </a:p>
        </p:txBody>
      </p:sp>
      <p:sp>
        <p:nvSpPr>
          <p:cNvPr id="13" name="Slide Number Placeholder 12"/>
          <p:cNvSpPr>
            <a:spLocks noGrp="1"/>
          </p:cNvSpPr>
          <p:nvPr>
            <p:ph type="sldNum" sz="quarter" idx="11"/>
          </p:nvPr>
        </p:nvSpPr>
        <p:spPr>
          <a:xfrm>
            <a:off x="0" y="3500437"/>
            <a:ext cx="1447800" cy="497684"/>
          </a:xfrm>
        </p:spPr>
        <p:txBody>
          <a:bodyPr rtlCol="0"/>
          <a:lstStyle>
            <a:lvl1pPr>
              <a:defRPr sz="2800"/>
            </a:lvl1pPr>
            <a:extLst/>
          </a:lstStyle>
          <a:p>
            <a:pPr algn="ctr"/>
            <a:fld id="{8F82E0A0-C266-4798-8C8F-B9F91E9DA37E}" type="slidenum">
              <a:rPr lang="en-US" sz="2800" b="1" smtClean="0">
                <a:solidFill>
                  <a:srgbClr val="FFFFFF"/>
                </a:solidFill>
              </a:rPr>
              <a:pPr algn="ctr"/>
              <a:t>‹#›</a:t>
            </a:fld>
            <a:endParaRPr lang="en-US" sz="2800" dirty="0"/>
          </a:p>
        </p:txBody>
      </p:sp>
      <p:sp>
        <p:nvSpPr>
          <p:cNvPr id="14" name="Footer Placeholder 13"/>
          <p:cNvSpPr>
            <a:spLocks noGrp="1"/>
          </p:cNvSpPr>
          <p:nvPr>
            <p:ph type="ftr" sz="quarter" idx="12"/>
          </p:nvPr>
        </p:nvSpPr>
        <p:spPr>
          <a:xfrm>
            <a:off x="1600200" y="4686155"/>
            <a:ext cx="4572000" cy="273844"/>
          </a:xfrm>
        </p:spPr>
        <p:txBody>
          <a:bodyPr rtlCol="0"/>
          <a:lstStyle>
            <a:extLst/>
          </a:lstStyle>
          <a:p>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3.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8.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612648" y="1352550"/>
            <a:ext cx="8153400" cy="3242310"/>
          </a:xfrm>
          <a:prstGeom prst="rect">
            <a:avLst/>
          </a:prstGeom>
        </p:spPr>
        <p:txBody>
          <a:bodyPr vert="horz">
            <a:normAutofit/>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4686300"/>
            <a:ext cx="2667000" cy="273844"/>
          </a:xfrm>
          <a:prstGeom prst="rect">
            <a:avLst/>
          </a:prstGeom>
        </p:spPr>
        <p:txBody>
          <a:bodyPr vert="horz" anchor="ctr" anchorCtr="0"/>
          <a:lstStyle>
            <a:lvl1pPr algn="l">
              <a:defRPr sz="1400">
                <a:solidFill>
                  <a:schemeClr val="tx2"/>
                </a:solidFill>
              </a:defRPr>
            </a:lvl1pPr>
            <a:extLst/>
          </a:lstStyle>
          <a:p>
            <a:fld id="{E4606EA6-EFEA-4C30-9264-4F9291A5780D}" type="datetime1">
              <a:rPr lang="en-US" smtClean="0"/>
              <a:pPr/>
              <a:t>7/1/2012</a:t>
            </a:fld>
            <a:endParaRPr lang="en-US" sz="1400" dirty="0">
              <a:solidFill>
                <a:schemeClr val="tx2"/>
              </a:solidFill>
            </a:endParaRPr>
          </a:p>
        </p:txBody>
      </p:sp>
      <p:sp>
        <p:nvSpPr>
          <p:cNvPr id="3" name="Footer Placeholder 2"/>
          <p:cNvSpPr>
            <a:spLocks noGrp="1"/>
          </p:cNvSpPr>
          <p:nvPr>
            <p:ph type="ftr" sz="quarter" idx="3"/>
          </p:nvPr>
        </p:nvSpPr>
        <p:spPr>
          <a:xfrm>
            <a:off x="609601" y="4686155"/>
            <a:ext cx="5421083" cy="273844"/>
          </a:xfrm>
          <a:prstGeom prst="rect">
            <a:avLst/>
          </a:prstGeom>
        </p:spPr>
        <p:txBody>
          <a:bodyPr vert="horz" anchor="ctr"/>
          <a:lstStyle>
            <a:lvl1pPr algn="r">
              <a:defRPr sz="1400">
                <a:solidFill>
                  <a:schemeClr val="tx2"/>
                </a:solidFill>
              </a:defRPr>
            </a:lvl1pPr>
            <a:extLst/>
          </a:lstStyle>
          <a:p>
            <a:pPr algn="r"/>
            <a:endParaRPr lang="en-US" sz="1400" dirty="0">
              <a:solidFill>
                <a:schemeClr val="tx2"/>
              </a:solidFill>
            </a:endParaRPr>
          </a:p>
        </p:txBody>
      </p:sp>
      <p:sp>
        <p:nvSpPr>
          <p:cNvPr id="7" name="Rectangle 6"/>
          <p:cNvSpPr/>
          <p:nvPr/>
        </p:nvSpPr>
        <p:spPr>
          <a:xfrm>
            <a:off x="0" y="1095170"/>
            <a:ext cx="9144000" cy="24003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0" y="1129460"/>
            <a:ext cx="533400" cy="17145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590550" y="1129460"/>
            <a:ext cx="8553450" cy="17145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3" name="Slide Number Placeholder 22"/>
          <p:cNvSpPr>
            <a:spLocks noGrp="1"/>
          </p:cNvSpPr>
          <p:nvPr>
            <p:ph type="sldNum" sz="quarter" idx="4"/>
          </p:nvPr>
        </p:nvSpPr>
        <p:spPr>
          <a:xfrm>
            <a:off x="0" y="1123507"/>
            <a:ext cx="533400" cy="183357"/>
          </a:xfrm>
          <a:prstGeom prst="rect">
            <a:avLst/>
          </a:prstGeom>
        </p:spPr>
        <p:txBody>
          <a:bodyPr vert="horz" anchor="ctr" anchorCtr="0">
            <a:normAutofit/>
          </a:bodyPr>
          <a:lstStyle>
            <a:lvl1pPr algn="ctr">
              <a:defRPr sz="1400" b="1">
                <a:solidFill>
                  <a:srgbClr val="FFFFFF"/>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22" name="Title Placeholder 21"/>
          <p:cNvSpPr>
            <a:spLocks noGrp="1"/>
          </p:cNvSpPr>
          <p:nvPr>
            <p:ph type="title"/>
          </p:nvPr>
        </p:nvSpPr>
        <p:spPr>
          <a:xfrm>
            <a:off x="609600" y="118110"/>
            <a:ext cx="8153400" cy="1005840"/>
          </a:xfrm>
          <a:prstGeom prst="rect">
            <a:avLst/>
          </a:prstGeom>
        </p:spPr>
        <p:txBody>
          <a:bodyPr vert="horz" anchor="b">
            <a:normAutofit/>
          </a:bodyPr>
          <a:lstStyle>
            <a:extLst/>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sz="4200" kern="1200">
          <a:solidFill>
            <a:schemeClr val="tx2"/>
          </a:solidFill>
          <a:latin typeface="+mj-lt"/>
          <a:ea typeface="+mj-ea"/>
          <a:cs typeface="+mj-cs"/>
        </a:defRPr>
      </a:lvl1pPr>
      <a:extLst/>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None/>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extLst/>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5358"/>
            <a:ext cx="9163050" cy="78105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5357"/>
            <a:ext cx="4762500" cy="478631"/>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528066"/>
            <a:ext cx="8229600" cy="85725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51610"/>
            <a:ext cx="8229600" cy="329184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4767263"/>
            <a:ext cx="21336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4606EA6-EFEA-4C30-9264-4F9291A5780D}" type="datetime1">
              <a:rPr lang="en-US" smtClean="0"/>
              <a:pPr/>
              <a:t>7/1/2012</a:t>
            </a:fld>
            <a:endParaRPr lang="en-US" sz="1400" dirty="0">
              <a:solidFill>
                <a:schemeClr val="tx2"/>
              </a:solidFill>
            </a:endParaRPr>
          </a:p>
        </p:txBody>
      </p:sp>
      <p:sp>
        <p:nvSpPr>
          <p:cNvPr id="22" name="Footer Placeholder 21"/>
          <p:cNvSpPr>
            <a:spLocks noGrp="1"/>
          </p:cNvSpPr>
          <p:nvPr>
            <p:ph type="ftr" sz="quarter" idx="3"/>
          </p:nvPr>
        </p:nvSpPr>
        <p:spPr>
          <a:xfrm>
            <a:off x="2667000" y="4767263"/>
            <a:ext cx="3352800" cy="273844"/>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r"/>
            <a:endParaRPr lang="en-US" sz="1400" dirty="0">
              <a:solidFill>
                <a:schemeClr val="tx2"/>
              </a:solidFill>
            </a:endParaRPr>
          </a:p>
        </p:txBody>
      </p:sp>
      <p:sp>
        <p:nvSpPr>
          <p:cNvPr id="18" name="Slide Number Placeholder 17"/>
          <p:cNvSpPr>
            <a:spLocks noGrp="1"/>
          </p:cNvSpPr>
          <p:nvPr>
            <p:ph type="sldNum" sz="quarter" idx="4"/>
          </p:nvPr>
        </p:nvSpPr>
        <p:spPr>
          <a:xfrm>
            <a:off x="7924800" y="4767263"/>
            <a:ext cx="762000" cy="273844"/>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grpSp>
        <p:nvGrpSpPr>
          <p:cNvPr id="2" name="Group 1"/>
          <p:cNvGrpSpPr/>
          <p:nvPr/>
        </p:nvGrpSpPr>
        <p:grpSpPr>
          <a:xfrm>
            <a:off x="-19017" y="151806"/>
            <a:ext cx="9180548" cy="486918"/>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51435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240030"/>
            <a:ext cx="7239000" cy="85725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207062"/>
            <a:ext cx="7239000" cy="363474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4918459"/>
            <a:ext cx="2002464" cy="170177"/>
          </a:xfrm>
          <a:prstGeom prst="rect">
            <a:avLst/>
          </a:prstGeom>
        </p:spPr>
        <p:txBody>
          <a:bodyPr vert="horz" tIns="0" bIns="0" anchor="b"/>
          <a:lstStyle>
            <a:lvl1pPr algn="l" eaLnBrk="1" latinLnBrk="0" hangingPunct="1">
              <a:defRPr kumimoji="0" sz="1000">
                <a:solidFill>
                  <a:schemeClr val="tx2"/>
                </a:solidFill>
              </a:defRPr>
            </a:lvl1pPr>
            <a:extLst/>
          </a:lstStyle>
          <a:p>
            <a:fld id="{E4606EA6-EFEA-4C30-9264-4F9291A5780D}" type="datetime1">
              <a:rPr lang="en-US" smtClean="0"/>
              <a:pPr/>
              <a:t>7/1/2012</a:t>
            </a:fld>
            <a:endParaRPr lang="en-US" sz="1400" dirty="0">
              <a:solidFill>
                <a:schemeClr val="tx2"/>
              </a:solidFill>
            </a:endParaRPr>
          </a:p>
        </p:txBody>
      </p:sp>
      <p:sp>
        <p:nvSpPr>
          <p:cNvPr id="4" name="Footer Placeholder 3"/>
          <p:cNvSpPr>
            <a:spLocks noGrp="1"/>
          </p:cNvSpPr>
          <p:nvPr>
            <p:ph type="ftr" sz="quarter" idx="3"/>
          </p:nvPr>
        </p:nvSpPr>
        <p:spPr>
          <a:xfrm>
            <a:off x="457200" y="4918460"/>
            <a:ext cx="3657600" cy="171450"/>
          </a:xfrm>
          <a:prstGeom prst="rect">
            <a:avLst/>
          </a:prstGeom>
        </p:spPr>
        <p:txBody>
          <a:bodyPr vert="horz" tIns="0" bIns="0" anchor="b"/>
          <a:lstStyle>
            <a:lvl1pPr algn="r" eaLnBrk="1" latinLnBrk="0" hangingPunct="1">
              <a:defRPr kumimoji="0" sz="1000">
                <a:solidFill>
                  <a:schemeClr val="tx2"/>
                </a:solidFill>
              </a:defRPr>
            </a:lvl1pPr>
            <a:extLst/>
          </a:lstStyle>
          <a:p>
            <a:pPr algn="r"/>
            <a:endParaRPr lang="en-US" sz="1400" dirty="0">
              <a:solidFill>
                <a:schemeClr val="tx2"/>
              </a:solidFill>
            </a:endParaRPr>
          </a:p>
        </p:txBody>
      </p:sp>
      <p:sp>
        <p:nvSpPr>
          <p:cNvPr id="16" name="Slide Number Placeholder 15"/>
          <p:cNvSpPr>
            <a:spLocks noGrp="1"/>
          </p:cNvSpPr>
          <p:nvPr>
            <p:ph type="sldNum" sz="quarter" idx="4"/>
          </p:nvPr>
        </p:nvSpPr>
        <p:spPr>
          <a:xfrm>
            <a:off x="6251448" y="4917186"/>
            <a:ext cx="588336" cy="171450"/>
          </a:xfrm>
          <a:prstGeom prst="rect">
            <a:avLst/>
          </a:prstGeom>
        </p:spPr>
        <p:txBody>
          <a:bodyPr vert="horz" lIns="0" tIns="0" rIns="0" bIns="0" anchor="b"/>
          <a:lstStyle>
            <a:lvl1pPr algn="r" eaLnBrk="1" latinLnBrk="0" hangingPunct="1">
              <a:defRPr kumimoji="0" sz="1100">
                <a:solidFill>
                  <a:schemeClr val="tx2"/>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5029200"/>
            <a:ext cx="9144000" cy="1143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9144000" cy="104502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51435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4791289"/>
            <a:ext cx="8833104" cy="23217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4803738"/>
            <a:ext cx="3044952" cy="274320"/>
          </a:xfrm>
          <a:prstGeom prst="rect">
            <a:avLst/>
          </a:prstGeom>
        </p:spPr>
        <p:txBody>
          <a:bodyPr vert="horz"/>
          <a:lstStyle>
            <a:lvl1pPr algn="r" eaLnBrk="1" latinLnBrk="0" hangingPunct="1">
              <a:defRPr kumimoji="0" sz="1400">
                <a:solidFill>
                  <a:srgbClr val="FFFFFF"/>
                </a:solidFill>
              </a:defRPr>
            </a:lvl1pPr>
          </a:lstStyle>
          <a:p>
            <a:fld id="{E4606EA6-EFEA-4C30-9264-4F9291A5780D}" type="datetime1">
              <a:rPr lang="en-US" smtClean="0"/>
              <a:pPr/>
              <a:t>7/1/2012</a:t>
            </a:fld>
            <a:endParaRPr lang="en-US" sz="1400" dirty="0">
              <a:solidFill>
                <a:schemeClr val="tx2"/>
              </a:solidFill>
            </a:endParaRPr>
          </a:p>
        </p:txBody>
      </p:sp>
      <p:sp>
        <p:nvSpPr>
          <p:cNvPr id="3" name="Footer Placeholder 2"/>
          <p:cNvSpPr>
            <a:spLocks noGrp="1"/>
          </p:cNvSpPr>
          <p:nvPr>
            <p:ph type="ftr" sz="quarter" idx="3"/>
          </p:nvPr>
        </p:nvSpPr>
        <p:spPr>
          <a:xfrm>
            <a:off x="304800" y="4808136"/>
            <a:ext cx="3581400" cy="274320"/>
          </a:xfrm>
          <a:prstGeom prst="rect">
            <a:avLst/>
          </a:prstGeom>
        </p:spPr>
        <p:txBody>
          <a:bodyPr vert="horz"/>
          <a:lstStyle>
            <a:lvl1pPr algn="l" eaLnBrk="1" latinLnBrk="0" hangingPunct="1">
              <a:defRPr kumimoji="0" sz="1200">
                <a:solidFill>
                  <a:srgbClr val="FFFFFF"/>
                </a:solidFill>
              </a:defRPr>
            </a:lvl1pPr>
          </a:lstStyle>
          <a:p>
            <a:pPr algn="r"/>
            <a:endParaRPr lang="en-US" sz="1400" dirty="0">
              <a:solidFill>
                <a:schemeClr val="tx2"/>
              </a:solidFill>
            </a:endParaRPr>
          </a:p>
        </p:txBody>
      </p:sp>
      <p:sp>
        <p:nvSpPr>
          <p:cNvPr id="8" name="Rectangle 7"/>
          <p:cNvSpPr>
            <a:spLocks noChangeArrowheads="1"/>
          </p:cNvSpPr>
          <p:nvPr/>
        </p:nvSpPr>
        <p:spPr bwMode="auto">
          <a:xfrm>
            <a:off x="152400" y="116586"/>
            <a:ext cx="8833104" cy="4910328"/>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957557"/>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717027"/>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787893"/>
            <a:ext cx="420624" cy="31546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780131"/>
            <a:ext cx="457200" cy="330994"/>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22" name="Title Placeholder 21"/>
          <p:cNvSpPr>
            <a:spLocks noGrp="1"/>
          </p:cNvSpPr>
          <p:nvPr>
            <p:ph type="title"/>
          </p:nvPr>
        </p:nvSpPr>
        <p:spPr>
          <a:xfrm>
            <a:off x="301752" y="171450"/>
            <a:ext cx="8534400" cy="569214"/>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143000"/>
            <a:ext cx="8534400" cy="3449574"/>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05978"/>
            <a:ext cx="8229600" cy="85725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00150"/>
            <a:ext cx="8229600" cy="353187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4812507"/>
            <a:ext cx="2133600" cy="273844"/>
          </a:xfrm>
          <a:prstGeom prst="rect">
            <a:avLst/>
          </a:prstGeom>
        </p:spPr>
        <p:txBody>
          <a:bodyPr vert="horz" anchor="b"/>
          <a:lstStyle>
            <a:lvl1pPr algn="l" eaLnBrk="1" latinLnBrk="0" hangingPunct="1">
              <a:defRPr kumimoji="0" sz="1200">
                <a:solidFill>
                  <a:schemeClr val="tx1">
                    <a:shade val="50000"/>
                  </a:schemeClr>
                </a:solidFill>
              </a:defRPr>
            </a:lvl1pPr>
          </a:lstStyle>
          <a:p>
            <a:fld id="{E4606EA6-EFEA-4C30-9264-4F9291A5780D}" type="datetime1">
              <a:rPr lang="en-US" smtClean="0"/>
              <a:pPr/>
              <a:t>7/1/2012</a:t>
            </a:fld>
            <a:endParaRPr lang="en-US" sz="1400" dirty="0">
              <a:solidFill>
                <a:schemeClr val="tx2"/>
              </a:solidFill>
            </a:endParaRPr>
          </a:p>
        </p:txBody>
      </p:sp>
      <p:sp>
        <p:nvSpPr>
          <p:cNvPr id="3" name="Footer Placeholder 2"/>
          <p:cNvSpPr>
            <a:spLocks noGrp="1"/>
          </p:cNvSpPr>
          <p:nvPr>
            <p:ph type="ftr" sz="quarter" idx="3"/>
          </p:nvPr>
        </p:nvSpPr>
        <p:spPr>
          <a:xfrm>
            <a:off x="3124200" y="4812507"/>
            <a:ext cx="2895600" cy="273844"/>
          </a:xfrm>
          <a:prstGeom prst="rect">
            <a:avLst/>
          </a:prstGeom>
        </p:spPr>
        <p:txBody>
          <a:bodyPr vert="horz" anchor="b"/>
          <a:lstStyle>
            <a:lvl1pPr algn="ctr" eaLnBrk="1" latinLnBrk="0" hangingPunct="1">
              <a:defRPr kumimoji="0" sz="1200">
                <a:solidFill>
                  <a:schemeClr val="tx1">
                    <a:shade val="50000"/>
                  </a:schemeClr>
                </a:solidFill>
              </a:defRPr>
            </a:lvl1pPr>
          </a:lstStyle>
          <a:p>
            <a:pPr algn="r"/>
            <a:endParaRPr lang="en-US" sz="1400" dirty="0">
              <a:solidFill>
                <a:schemeClr val="tx2"/>
              </a:solidFill>
            </a:endParaRPr>
          </a:p>
        </p:txBody>
      </p:sp>
      <p:sp>
        <p:nvSpPr>
          <p:cNvPr id="23" name="Slide Number Placeholder 22"/>
          <p:cNvSpPr>
            <a:spLocks noGrp="1"/>
          </p:cNvSpPr>
          <p:nvPr>
            <p:ph type="sldNum" sz="quarter" idx="4"/>
          </p:nvPr>
        </p:nvSpPr>
        <p:spPr>
          <a:xfrm>
            <a:off x="7924800" y="4812507"/>
            <a:ext cx="762000" cy="273844"/>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 bg1="dk1" tx1="lt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51435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52316"/>
            <a:ext cx="9013372" cy="50200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05978"/>
            <a:ext cx="7772400" cy="85725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085850"/>
            <a:ext cx="7772400" cy="3429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4643437"/>
            <a:ext cx="2476500" cy="357188"/>
          </a:xfrm>
          <a:prstGeom prst="rect">
            <a:avLst/>
          </a:prstGeom>
        </p:spPr>
        <p:txBody>
          <a:bodyPr anchor="ctr" anchorCtr="0"/>
          <a:lstStyle>
            <a:lvl1pPr algn="r" eaLnBrk="1" latinLnBrk="0" hangingPunct="1">
              <a:defRPr kumimoji="0" sz="1400">
                <a:solidFill>
                  <a:schemeClr val="tx2"/>
                </a:solidFill>
              </a:defRPr>
            </a:lvl1pPr>
          </a:lstStyle>
          <a:p>
            <a:fld id="{E4606EA6-EFEA-4C30-9264-4F9291A5780D}" type="datetime1">
              <a:rPr lang="en-US" smtClean="0"/>
              <a:pPr/>
              <a:t>7/1/2012</a:t>
            </a:fld>
            <a:endParaRPr lang="en-US" sz="1400" dirty="0">
              <a:solidFill>
                <a:schemeClr val="tx2"/>
              </a:solidFill>
            </a:endParaRPr>
          </a:p>
        </p:txBody>
      </p:sp>
      <p:sp>
        <p:nvSpPr>
          <p:cNvPr id="3" name="Footer Placeholder 2"/>
          <p:cNvSpPr>
            <a:spLocks noGrp="1"/>
          </p:cNvSpPr>
          <p:nvPr>
            <p:ph type="ftr" sz="quarter" idx="3"/>
          </p:nvPr>
        </p:nvSpPr>
        <p:spPr>
          <a:xfrm>
            <a:off x="914400" y="4629150"/>
            <a:ext cx="3962400" cy="342900"/>
          </a:xfrm>
          <a:prstGeom prst="rect">
            <a:avLst/>
          </a:prstGeom>
        </p:spPr>
        <p:txBody>
          <a:bodyPr anchor="ctr" anchorCtr="0"/>
          <a:lstStyle>
            <a:lvl1pPr eaLnBrk="1" latinLnBrk="0" hangingPunct="1">
              <a:defRPr kumimoji="0" sz="1400">
                <a:solidFill>
                  <a:schemeClr val="tx2"/>
                </a:solidFill>
              </a:defRPr>
            </a:lvl1pPr>
          </a:lstStyle>
          <a:p>
            <a:pPr algn="r"/>
            <a:endParaRPr lang="en-US" sz="1400" dirty="0">
              <a:solidFill>
                <a:schemeClr val="tx2"/>
              </a:solidFill>
            </a:endParaRPr>
          </a:p>
        </p:txBody>
      </p:sp>
      <p:sp>
        <p:nvSpPr>
          <p:cNvPr id="23" name="Slide Number Placeholder 22"/>
          <p:cNvSpPr>
            <a:spLocks noGrp="1"/>
          </p:cNvSpPr>
          <p:nvPr>
            <p:ph type="sldNum" sz="quarter" idx="4"/>
          </p:nvPr>
        </p:nvSpPr>
        <p:spPr>
          <a:xfrm>
            <a:off x="146304" y="4657725"/>
            <a:ext cx="457200" cy="3429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788174"/>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165622"/>
            <a:ext cx="8686800" cy="339447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57150"/>
            <a:ext cx="2514600" cy="216694"/>
          </a:xfrm>
          <a:prstGeom prst="rect">
            <a:avLst/>
          </a:prstGeom>
        </p:spPr>
        <p:txBody>
          <a:bodyPr vert="horz"/>
          <a:lstStyle>
            <a:lvl1pPr algn="l" eaLnBrk="1" latinLnBrk="0" hangingPunct="1">
              <a:defRPr kumimoji="0" sz="1200">
                <a:solidFill>
                  <a:schemeClr val="accent1">
                    <a:shade val="75000"/>
                  </a:schemeClr>
                </a:solidFill>
              </a:defRPr>
            </a:lvl1pPr>
          </a:lstStyle>
          <a:p>
            <a:fld id="{E4606EA6-EFEA-4C30-9264-4F9291A5780D}" type="datetime1">
              <a:rPr lang="en-US" smtClean="0"/>
              <a:pPr/>
              <a:t>7/1/2012</a:t>
            </a:fld>
            <a:endParaRPr lang="en-US" sz="1400" dirty="0">
              <a:solidFill>
                <a:schemeClr val="tx2"/>
              </a:solidFill>
            </a:endParaRPr>
          </a:p>
        </p:txBody>
      </p:sp>
      <p:sp>
        <p:nvSpPr>
          <p:cNvPr id="28" name="Footer Placeholder 27"/>
          <p:cNvSpPr>
            <a:spLocks noGrp="1"/>
          </p:cNvSpPr>
          <p:nvPr>
            <p:ph type="ftr" sz="quarter" idx="3"/>
          </p:nvPr>
        </p:nvSpPr>
        <p:spPr>
          <a:xfrm>
            <a:off x="3124200" y="57150"/>
            <a:ext cx="3352800" cy="216694"/>
          </a:xfrm>
          <a:prstGeom prst="rect">
            <a:avLst/>
          </a:prstGeom>
        </p:spPr>
        <p:txBody>
          <a:bodyPr vert="horz"/>
          <a:lstStyle>
            <a:lvl1pPr algn="r" eaLnBrk="1" latinLnBrk="0" hangingPunct="1">
              <a:defRPr kumimoji="0" sz="1200">
                <a:solidFill>
                  <a:schemeClr val="accent1">
                    <a:shade val="75000"/>
                  </a:schemeClr>
                </a:solidFill>
              </a:defRPr>
            </a:lvl1pPr>
          </a:lstStyle>
          <a:p>
            <a:pPr algn="r"/>
            <a:endParaRPr lang="en-US" sz="1400" dirty="0">
              <a:solidFill>
                <a:schemeClr val="tx2"/>
              </a:solidFill>
            </a:endParaRPr>
          </a:p>
        </p:txBody>
      </p:sp>
      <p:sp>
        <p:nvSpPr>
          <p:cNvPr id="5" name="Slide Number Placeholder 4"/>
          <p:cNvSpPr>
            <a:spLocks noGrp="1"/>
          </p:cNvSpPr>
          <p:nvPr>
            <p:ph type="sldNum" sz="quarter" idx="4"/>
          </p:nvPr>
        </p:nvSpPr>
        <p:spPr>
          <a:xfrm>
            <a:off x="8229600" y="4857751"/>
            <a:ext cx="762000" cy="183356"/>
          </a:xfrm>
          <a:prstGeom prst="rect">
            <a:avLst/>
          </a:prstGeom>
        </p:spPr>
        <p:txBody>
          <a:bodyPr vert="horz"/>
          <a:lstStyle>
            <a:lvl1pPr algn="r" eaLnBrk="1" latinLnBrk="0" hangingPunct="1">
              <a:defRPr kumimoji="0" sz="1200">
                <a:solidFill>
                  <a:schemeClr val="accent1">
                    <a:shade val="75000"/>
                  </a:schemeClr>
                </a:solidFill>
              </a:defRPr>
            </a:lvl1pPr>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
        <p:nvSpPr>
          <p:cNvPr id="10" name="Title Placeholder 9"/>
          <p:cNvSpPr>
            <a:spLocks noGrp="1"/>
          </p:cNvSpPr>
          <p:nvPr>
            <p:ph type="title"/>
          </p:nvPr>
        </p:nvSpPr>
        <p:spPr>
          <a:xfrm>
            <a:off x="304800" y="342900"/>
            <a:ext cx="8686800" cy="62865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788174"/>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793490"/>
            <a:ext cx="8629650" cy="1786"/>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076921"/>
            <a:ext cx="9144000" cy="3429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1" y="0"/>
            <a:ext cx="9143999" cy="10753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14300"/>
            <a:ext cx="8229600" cy="938297"/>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331394"/>
            <a:ext cx="8229600" cy="3469207"/>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4857749"/>
            <a:ext cx="2133600" cy="20574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E4606EA6-EFEA-4C30-9264-4F9291A5780D}" type="datetime1">
              <a:rPr lang="en-US" smtClean="0"/>
              <a:pPr/>
              <a:t>7/1/2012</a:t>
            </a:fld>
            <a:endParaRPr lang="en-US" sz="1400" dirty="0">
              <a:solidFill>
                <a:schemeClr val="tx2"/>
              </a:solidFill>
            </a:endParaRPr>
          </a:p>
        </p:txBody>
      </p:sp>
      <p:sp>
        <p:nvSpPr>
          <p:cNvPr id="5" name="Footer Placeholder 4"/>
          <p:cNvSpPr>
            <a:spLocks noGrp="1"/>
          </p:cNvSpPr>
          <p:nvPr>
            <p:ph type="ftr" sz="quarter" idx="3"/>
          </p:nvPr>
        </p:nvSpPr>
        <p:spPr>
          <a:xfrm>
            <a:off x="2640597" y="4857749"/>
            <a:ext cx="5507719" cy="20574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lgn="r"/>
            <a:endParaRPr lang="en-US" sz="1400" dirty="0">
              <a:solidFill>
                <a:schemeClr val="tx2"/>
              </a:solidFill>
            </a:endParaRPr>
          </a:p>
        </p:txBody>
      </p:sp>
      <p:sp>
        <p:nvSpPr>
          <p:cNvPr id="6" name="Slide Number Placeholder 5"/>
          <p:cNvSpPr>
            <a:spLocks noGrp="1"/>
          </p:cNvSpPr>
          <p:nvPr>
            <p:ph type="sldNum" sz="quarter" idx="4"/>
          </p:nvPr>
        </p:nvSpPr>
        <p:spPr>
          <a:xfrm>
            <a:off x="8204396" y="4857749"/>
            <a:ext cx="733864" cy="20574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lgn="ctr"/>
            <a:fld id="{8F82E0A0-C266-4798-8C8F-B9F91E9DA37E}" type="slidenum">
              <a:rPr lang="en-US" sz="1400" b="1" smtClean="0">
                <a:solidFill>
                  <a:srgbClr val="FFFFFF"/>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12.jpeg"/><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2.jpeg"/><Relationship Id="rId1" Type="http://schemas.openxmlformats.org/officeDocument/2006/relationships/slideLayout" Target="../slideLayouts/slideLayout28.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7.jpe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2.xml"/></Relationships>
</file>

<file path=ppt/slides/_rels/slide4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2.xml"/></Relationships>
</file>

<file path=ppt/slides/_rels/slide4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2.xml"/></Relationships>
</file>

<file path=ppt/slides/_rels/slide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83.xml"/><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chemeClr val="bg2">
                <a:lumMod val="50000"/>
              </a:schemeClr>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normAutofit/>
          </a:bodyPr>
          <a:lstStyle/>
          <a:p>
            <a:pPr algn="r"/>
            <a:r>
              <a:rPr lang="en-US" sz="1800" b="1" smtClean="0">
                <a:effectLst>
                  <a:outerShdw blurRad="38100" dist="38100" dir="2700000" algn="tl">
                    <a:srgbClr val="000000">
                      <a:alpha val="43137"/>
                    </a:srgbClr>
                  </a:outerShdw>
                </a:effectLst>
              </a:rPr>
              <a:t>POLITEKNIK LP3I BANDUNG 2012</a:t>
            </a:r>
            <a:endParaRPr lang="en-US" sz="1800" b="1">
              <a:effectLst>
                <a:outerShdw blurRad="38100" dist="38100" dir="2700000" algn="tl">
                  <a:srgbClr val="000000">
                    <a:alpha val="43137"/>
                  </a:srgbClr>
                </a:outerShdw>
              </a:effectLst>
            </a:endParaRPr>
          </a:p>
        </p:txBody>
      </p:sp>
      <p:sp>
        <p:nvSpPr>
          <p:cNvPr id="8" name="TextBox 7"/>
          <p:cNvSpPr txBox="1"/>
          <p:nvPr/>
        </p:nvSpPr>
        <p:spPr>
          <a:xfrm>
            <a:off x="1071538" y="214296"/>
            <a:ext cx="7143800" cy="2092881"/>
          </a:xfrm>
          <a:prstGeom prst="rect">
            <a:avLst/>
          </a:prstGeom>
          <a:noFill/>
        </p:spPr>
        <p:txBody>
          <a:bodyPr wrap="square" rtlCol="0">
            <a:spAutoFit/>
          </a:bodyPr>
          <a:lstStyle/>
          <a:p>
            <a:pPr algn="ctr"/>
            <a:r>
              <a:rPr lang="en-US" sz="2800" b="1" smtClean="0"/>
              <a:t>PEMBUATAN PROGRAM APLIKASI </a:t>
            </a:r>
            <a:r>
              <a:rPr lang="en-US" sz="2800" b="1" i="1" smtClean="0"/>
              <a:t>DATABASE</a:t>
            </a:r>
            <a:r>
              <a:rPr lang="en-US" sz="2800" b="1" smtClean="0"/>
              <a:t> </a:t>
            </a:r>
            <a:endParaRPr lang="en-US" sz="2800" smtClean="0"/>
          </a:p>
          <a:p>
            <a:pPr algn="ctr"/>
            <a:r>
              <a:rPr lang="en-US" sz="2800" b="1" smtClean="0"/>
              <a:t>BARANG </a:t>
            </a:r>
            <a:r>
              <a:rPr lang="en-US" sz="2800" b="1" i="1" smtClean="0"/>
              <a:t>REPAIR</a:t>
            </a:r>
            <a:r>
              <a:rPr lang="en-US" sz="2800" b="1" smtClean="0"/>
              <a:t> DENGAN </a:t>
            </a:r>
            <a:r>
              <a:rPr lang="en-US" sz="2800" b="1" i="1" smtClean="0"/>
              <a:t>PHP</a:t>
            </a:r>
            <a:r>
              <a:rPr lang="en-US" sz="2800" b="1" smtClean="0"/>
              <a:t> DAN </a:t>
            </a:r>
            <a:r>
              <a:rPr lang="en-US" sz="2800" b="1" i="1" smtClean="0"/>
              <a:t>MySQL</a:t>
            </a:r>
            <a:r>
              <a:rPr lang="en-US" sz="2800" b="1" smtClean="0"/>
              <a:t> </a:t>
            </a:r>
            <a:endParaRPr lang="en-US" sz="2800" smtClean="0"/>
          </a:p>
          <a:p>
            <a:pPr algn="ctr"/>
            <a:r>
              <a:rPr lang="en-US" sz="2800" b="1" smtClean="0"/>
              <a:t>DI PT. REKATAMA PUTRA GEGANA BANDUNG</a:t>
            </a:r>
            <a:endParaRPr lang="en-US" sz="2800" smtClean="0"/>
          </a:p>
          <a:p>
            <a:endParaRPr lang="en-US"/>
          </a:p>
        </p:txBody>
      </p:sp>
      <p:sp>
        <p:nvSpPr>
          <p:cNvPr id="9" name="TextBox 8"/>
          <p:cNvSpPr txBox="1"/>
          <p:nvPr/>
        </p:nvSpPr>
        <p:spPr>
          <a:xfrm>
            <a:off x="1785918" y="2857502"/>
            <a:ext cx="5751575" cy="830997"/>
          </a:xfrm>
          <a:prstGeom prst="rect">
            <a:avLst/>
          </a:prstGeom>
          <a:noFill/>
        </p:spPr>
        <p:txBody>
          <a:bodyPr wrap="none" rtlCol="0">
            <a:spAutoFit/>
          </a:bodyPr>
          <a:lstStyle/>
          <a:p>
            <a:pPr algn="ctr"/>
            <a:r>
              <a:rPr lang="en-US" sz="1600" b="1" smtClean="0">
                <a:effectLst>
                  <a:outerShdw blurRad="38100" dist="38100" dir="2700000" algn="tl">
                    <a:srgbClr val="000000">
                      <a:alpha val="43137"/>
                    </a:srgbClr>
                  </a:outerShdw>
                </a:effectLst>
              </a:rPr>
              <a:t>TUGAS AKHIR</a:t>
            </a:r>
            <a:endParaRPr lang="en-US" sz="1600" smtClean="0">
              <a:effectLst>
                <a:outerShdw blurRad="38100" dist="38100" dir="2700000" algn="tl">
                  <a:srgbClr val="000000">
                    <a:alpha val="43137"/>
                  </a:srgbClr>
                </a:outerShdw>
              </a:effectLst>
            </a:endParaRPr>
          </a:p>
          <a:p>
            <a:pPr algn="ctr"/>
            <a:r>
              <a:rPr lang="en-US" sz="1600" b="1" smtClean="0">
                <a:effectLst>
                  <a:outerShdw blurRad="38100" dist="38100" dir="2700000" algn="tl">
                    <a:srgbClr val="000000">
                      <a:alpha val="43137"/>
                    </a:srgbClr>
                  </a:outerShdw>
                </a:effectLst>
              </a:rPr>
              <a:t> Diajukan untuk memenuhi salah satu syarat Sidang Tugas Akhir</a:t>
            </a:r>
            <a:endParaRPr lang="en-US" sz="1600" smtClean="0">
              <a:effectLst>
                <a:outerShdw blurRad="38100" dist="38100" dir="2700000" algn="tl">
                  <a:srgbClr val="000000">
                    <a:alpha val="43137"/>
                  </a:srgbClr>
                </a:outerShdw>
              </a:effectLst>
            </a:endParaRPr>
          </a:p>
          <a:p>
            <a:pPr algn="ctr"/>
            <a:r>
              <a:rPr lang="en-US" sz="1600" b="1" smtClean="0">
                <a:effectLst>
                  <a:outerShdw blurRad="38100" dist="38100" dir="2700000" algn="tl">
                    <a:srgbClr val="000000">
                      <a:alpha val="43137"/>
                    </a:srgbClr>
                  </a:outerShdw>
                </a:effectLst>
              </a:rPr>
              <a:t>Program Diploma Tiga Politeknik LP3I Bandung</a:t>
            </a:r>
            <a:endParaRPr lang="en-US" sz="1600">
              <a:effectLst>
                <a:outerShdw blurRad="38100" dist="38100" dir="2700000" algn="tl">
                  <a:srgbClr val="000000">
                    <a:alpha val="43137"/>
                  </a:srgbClr>
                </a:outerShdw>
              </a:effectLst>
            </a:endParaRPr>
          </a:p>
        </p:txBody>
      </p:sp>
      <p:pic>
        <p:nvPicPr>
          <p:cNvPr id="1026" name="Picture 2" descr="Logo LP3I 1"/>
          <p:cNvPicPr>
            <a:picLocks noChangeAspect="1" noChangeArrowheads="1"/>
          </p:cNvPicPr>
          <p:nvPr/>
        </p:nvPicPr>
        <p:blipFill>
          <a:blip r:embed="rId3" cstate="print"/>
          <a:srcRect/>
          <a:stretch>
            <a:fillRect/>
          </a:stretch>
        </p:blipFill>
        <p:spPr bwMode="auto">
          <a:xfrm>
            <a:off x="285720" y="1357304"/>
            <a:ext cx="1428760" cy="18579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9" descr="logo_rpg.jpg"/>
          <p:cNvPicPr>
            <a:picLocks noChangeAspect="1"/>
          </p:cNvPicPr>
          <p:nvPr/>
        </p:nvPicPr>
        <p:blipFill>
          <a:blip r:embed="rId4"/>
          <a:stretch>
            <a:fillRect/>
          </a:stretch>
        </p:blipFill>
        <p:spPr>
          <a:xfrm>
            <a:off x="6858016" y="1857370"/>
            <a:ext cx="2071702" cy="897848"/>
          </a:xfrm>
          <a:prstGeom prst="roundRect">
            <a:avLst>
              <a:gd name="adj" fmla="val 14190"/>
            </a:avLst>
          </a:prstGeom>
          <a:solidFill>
            <a:srgbClr val="FFFFFF">
              <a:shade val="85000"/>
            </a:srgbClr>
          </a:solidFill>
          <a:ln>
            <a:noFill/>
          </a:ln>
          <a:effectLst>
            <a:reflection blurRad="12700" stA="38000" endPos="28000" dist="5000" dir="5400000" sy="-100000" algn="bl" rotWithShape="0"/>
          </a:effectLst>
        </p:spPr>
      </p:pic>
      <p:sp>
        <p:nvSpPr>
          <p:cNvPr id="11" name="TextBox 10"/>
          <p:cNvSpPr txBox="1"/>
          <p:nvPr/>
        </p:nvSpPr>
        <p:spPr>
          <a:xfrm>
            <a:off x="0" y="3714758"/>
            <a:ext cx="3234219" cy="830997"/>
          </a:xfrm>
          <a:prstGeom prst="rect">
            <a:avLst/>
          </a:prstGeom>
          <a:noFill/>
        </p:spPr>
        <p:txBody>
          <a:bodyPr wrap="none" rtlCol="0">
            <a:spAutoFit/>
          </a:bodyPr>
          <a:lstStyle/>
          <a:p>
            <a:r>
              <a:rPr lang="en-US" sz="1200" smtClean="0">
                <a:solidFill>
                  <a:schemeClr val="bg1"/>
                </a:solidFill>
              </a:rPr>
              <a:t>Oleh  : Fudin Zainal Abidin</a:t>
            </a:r>
          </a:p>
          <a:p>
            <a:r>
              <a:rPr lang="en-US" sz="1200" smtClean="0">
                <a:solidFill>
                  <a:schemeClr val="bg1"/>
                </a:solidFill>
              </a:rPr>
              <a:t>NIM   : 200802194</a:t>
            </a:r>
          </a:p>
          <a:p>
            <a:r>
              <a:rPr lang="en-US" sz="1200" b="1" smtClean="0">
                <a:solidFill>
                  <a:schemeClr val="bg1"/>
                </a:solidFill>
              </a:rPr>
              <a:t>PROGRAM STUDI MANAJEMEN INFORMATIKA</a:t>
            </a:r>
            <a:endParaRPr lang="en-US" sz="1200" smtClean="0">
              <a:solidFill>
                <a:schemeClr val="bg1"/>
              </a:solidFill>
            </a:endParaRPr>
          </a:p>
          <a:p>
            <a:r>
              <a:rPr lang="en-US" sz="1200" b="1" smtClean="0">
                <a:solidFill>
                  <a:schemeClr val="bg1"/>
                </a:solidFill>
              </a:rPr>
              <a:t>KONSENTRASI INFORMATIKA KOMPUTER</a:t>
            </a:r>
            <a:endParaRPr lang="en-US" sz="1200">
              <a:solidFill>
                <a:schemeClr val="bg1"/>
              </a:solidFill>
            </a:endParaRPr>
          </a:p>
        </p:txBody>
      </p:sp>
      <p:sp>
        <p:nvSpPr>
          <p:cNvPr id="13" name="Rectangle 12"/>
          <p:cNvSpPr/>
          <p:nvPr/>
        </p:nvSpPr>
        <p:spPr>
          <a:xfrm>
            <a:off x="3143240" y="4357700"/>
            <a:ext cx="485778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boeing_737_300-05336.jpg"/>
          <p:cNvPicPr>
            <a:picLocks noChangeAspect="1"/>
          </p:cNvPicPr>
          <p:nvPr/>
        </p:nvPicPr>
        <p:blipFill>
          <a:blip r:embed="rId5" cstate="print"/>
          <a:stretch>
            <a:fillRect/>
          </a:stretch>
        </p:blipFill>
        <p:spPr>
          <a:xfrm>
            <a:off x="8188552" y="3214692"/>
            <a:ext cx="955448" cy="1280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Rectangle 14"/>
          <p:cNvSpPr/>
          <p:nvPr/>
        </p:nvSpPr>
        <p:spPr>
          <a:xfrm>
            <a:off x="3286116" y="4286262"/>
            <a:ext cx="485778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3000364" y="4429138"/>
            <a:ext cx="4857784"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a:t>
            </a:r>
            <a:endParaRPr lang="en-US">
              <a:latin typeface="Arial Rounded MT Bold" pitchFamily="34" charset="0"/>
              <a:cs typeface="Proxy 7" pitchFamily="2" charset="0"/>
            </a:endParaRPr>
          </a:p>
        </p:txBody>
      </p:sp>
      <p:sp>
        <p:nvSpPr>
          <p:cNvPr id="20" name="Rounded Rectangle 19"/>
          <p:cNvSpPr/>
          <p:nvPr/>
        </p:nvSpPr>
        <p:spPr>
          <a:xfrm>
            <a:off x="4572000" y="2143122"/>
            <a:ext cx="71438"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4714876" y="2357436"/>
            <a:ext cx="7143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4429124" y="2357436"/>
            <a:ext cx="71438"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0" fill="hold"/>
                                        <p:tgtEl>
                                          <p:spTgt spid="8"/>
                                        </p:tgtEl>
                                        <p:attrNameLst>
                                          <p:attrName>ppt_x</p:attrName>
                                        </p:attrNameLst>
                                      </p:cBhvr>
                                      <p:tavLst>
                                        <p:tav tm="0">
                                          <p:val>
                                            <p:strVal val="#ppt_x"/>
                                          </p:val>
                                        </p:tav>
                                        <p:tav tm="100000">
                                          <p:val>
                                            <p:strVal val="#ppt_x"/>
                                          </p:val>
                                        </p:tav>
                                      </p:tavLst>
                                    </p:anim>
                                    <p:anim calcmode="lin" valueType="num">
                                      <p:cBhvr additive="base">
                                        <p:cTn id="8" dur="5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0" fill="hold"/>
                                        <p:tgtEl>
                                          <p:spTgt spid="1026"/>
                                        </p:tgtEl>
                                        <p:attrNameLst>
                                          <p:attrName>ppt_x</p:attrName>
                                        </p:attrNameLst>
                                      </p:cBhvr>
                                      <p:tavLst>
                                        <p:tav tm="0">
                                          <p:val>
                                            <p:strVal val="#ppt_x"/>
                                          </p:val>
                                        </p:tav>
                                        <p:tav tm="100000">
                                          <p:val>
                                            <p:strVal val="#ppt_x"/>
                                          </p:val>
                                        </p:tav>
                                      </p:tavLst>
                                    </p:anim>
                                    <p:anim calcmode="lin" valueType="num">
                                      <p:cBhvr additive="base">
                                        <p:cTn id="12" dur="5000" fill="hold"/>
                                        <p:tgtEl>
                                          <p:spTgt spid="102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0" fill="hold"/>
                                        <p:tgtEl>
                                          <p:spTgt spid="10"/>
                                        </p:tgtEl>
                                        <p:attrNameLst>
                                          <p:attrName>ppt_x</p:attrName>
                                        </p:attrNameLst>
                                      </p:cBhvr>
                                      <p:tavLst>
                                        <p:tav tm="0">
                                          <p:val>
                                            <p:strVal val="#ppt_x"/>
                                          </p:val>
                                        </p:tav>
                                        <p:tav tm="100000">
                                          <p:val>
                                            <p:strVal val="#ppt_x"/>
                                          </p:val>
                                        </p:tav>
                                      </p:tavLst>
                                    </p:anim>
                                    <p:anim calcmode="lin" valueType="num">
                                      <p:cBhvr additive="base">
                                        <p:cTn id="16" dur="50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0" fill="hold"/>
                                        <p:tgtEl>
                                          <p:spTgt spid="22"/>
                                        </p:tgtEl>
                                        <p:attrNameLst>
                                          <p:attrName>ppt_x</p:attrName>
                                        </p:attrNameLst>
                                      </p:cBhvr>
                                      <p:tavLst>
                                        <p:tav tm="0">
                                          <p:val>
                                            <p:strVal val="#ppt_x"/>
                                          </p:val>
                                        </p:tav>
                                        <p:tav tm="100000">
                                          <p:val>
                                            <p:strVal val="#ppt_x"/>
                                          </p:val>
                                        </p:tav>
                                      </p:tavLst>
                                    </p:anim>
                                    <p:anim calcmode="lin" valueType="num">
                                      <p:cBhvr additive="base">
                                        <p:cTn id="20" dur="50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0" fill="hold"/>
                                        <p:tgtEl>
                                          <p:spTgt spid="20"/>
                                        </p:tgtEl>
                                        <p:attrNameLst>
                                          <p:attrName>ppt_x</p:attrName>
                                        </p:attrNameLst>
                                      </p:cBhvr>
                                      <p:tavLst>
                                        <p:tav tm="0">
                                          <p:val>
                                            <p:strVal val="#ppt_x"/>
                                          </p:val>
                                        </p:tav>
                                        <p:tav tm="100000">
                                          <p:val>
                                            <p:strVal val="#ppt_x"/>
                                          </p:val>
                                        </p:tav>
                                      </p:tavLst>
                                    </p:anim>
                                    <p:anim calcmode="lin" valueType="num">
                                      <p:cBhvr additive="base">
                                        <p:cTn id="24" dur="50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0" fill="hold"/>
                                        <p:tgtEl>
                                          <p:spTgt spid="21"/>
                                        </p:tgtEl>
                                        <p:attrNameLst>
                                          <p:attrName>ppt_x</p:attrName>
                                        </p:attrNameLst>
                                      </p:cBhvr>
                                      <p:tavLst>
                                        <p:tav tm="0">
                                          <p:val>
                                            <p:strVal val="#ppt_x"/>
                                          </p:val>
                                        </p:tav>
                                        <p:tav tm="100000">
                                          <p:val>
                                            <p:strVal val="#ppt_x"/>
                                          </p:val>
                                        </p:tav>
                                      </p:tavLst>
                                    </p:anim>
                                    <p:anim calcmode="lin" valueType="num">
                                      <p:cBhvr additive="base">
                                        <p:cTn id="28" dur="5000" fill="hold"/>
                                        <p:tgtEl>
                                          <p:spTgt spid="2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0" fill="hold"/>
                                        <p:tgtEl>
                                          <p:spTgt spid="9"/>
                                        </p:tgtEl>
                                        <p:attrNameLst>
                                          <p:attrName>ppt_x</p:attrName>
                                        </p:attrNameLst>
                                      </p:cBhvr>
                                      <p:tavLst>
                                        <p:tav tm="0">
                                          <p:val>
                                            <p:strVal val="#ppt_x"/>
                                          </p:val>
                                        </p:tav>
                                        <p:tav tm="100000">
                                          <p:val>
                                            <p:strVal val="#ppt_x"/>
                                          </p:val>
                                        </p:tav>
                                      </p:tavLst>
                                    </p:anim>
                                    <p:anim calcmode="lin" valueType="num">
                                      <p:cBhvr additive="base">
                                        <p:cTn id="32" dur="50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0" fill="hold"/>
                                        <p:tgtEl>
                                          <p:spTgt spid="11"/>
                                        </p:tgtEl>
                                        <p:attrNameLst>
                                          <p:attrName>ppt_x</p:attrName>
                                        </p:attrNameLst>
                                      </p:cBhvr>
                                      <p:tavLst>
                                        <p:tav tm="0">
                                          <p:val>
                                            <p:strVal val="#ppt_x"/>
                                          </p:val>
                                        </p:tav>
                                        <p:tav tm="100000">
                                          <p:val>
                                            <p:strVal val="#ppt_x"/>
                                          </p:val>
                                        </p:tav>
                                      </p:tavLst>
                                    </p:anim>
                                    <p:anim calcmode="lin" valueType="num">
                                      <p:cBhvr additive="base">
                                        <p:cTn id="36" dur="50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0" fill="hold"/>
                                        <p:tgtEl>
                                          <p:spTgt spid="14"/>
                                        </p:tgtEl>
                                        <p:attrNameLst>
                                          <p:attrName>ppt_x</p:attrName>
                                        </p:attrNameLst>
                                      </p:cBhvr>
                                      <p:tavLst>
                                        <p:tav tm="0">
                                          <p:val>
                                            <p:strVal val="#ppt_x"/>
                                          </p:val>
                                        </p:tav>
                                        <p:tav tm="100000">
                                          <p:val>
                                            <p:strVal val="#ppt_x"/>
                                          </p:val>
                                        </p:tav>
                                      </p:tavLst>
                                    </p:anim>
                                    <p:anim calcmode="lin" valueType="num">
                                      <p:cBhvr additive="base">
                                        <p:cTn id="40" dur="50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0" fill="hold"/>
                                        <p:tgtEl>
                                          <p:spTgt spid="15"/>
                                        </p:tgtEl>
                                        <p:attrNameLst>
                                          <p:attrName>ppt_x</p:attrName>
                                        </p:attrNameLst>
                                      </p:cBhvr>
                                      <p:tavLst>
                                        <p:tav tm="0">
                                          <p:val>
                                            <p:strVal val="#ppt_x"/>
                                          </p:val>
                                        </p:tav>
                                        <p:tav tm="100000">
                                          <p:val>
                                            <p:strVal val="#ppt_x"/>
                                          </p:val>
                                        </p:tav>
                                      </p:tavLst>
                                    </p:anim>
                                    <p:anim calcmode="lin" valueType="num">
                                      <p:cBhvr additive="base">
                                        <p:cTn id="44" dur="50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0" fill="hold"/>
                                        <p:tgtEl>
                                          <p:spTgt spid="13"/>
                                        </p:tgtEl>
                                        <p:attrNameLst>
                                          <p:attrName>ppt_x</p:attrName>
                                        </p:attrNameLst>
                                      </p:cBhvr>
                                      <p:tavLst>
                                        <p:tav tm="0">
                                          <p:val>
                                            <p:strVal val="#ppt_x"/>
                                          </p:val>
                                        </p:tav>
                                        <p:tav tm="100000">
                                          <p:val>
                                            <p:strVal val="#ppt_x"/>
                                          </p:val>
                                        </p:tav>
                                      </p:tavLst>
                                    </p:anim>
                                    <p:anim calcmode="lin" valueType="num">
                                      <p:cBhvr additive="base">
                                        <p:cTn id="48" dur="50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0" fill="hold"/>
                                        <p:tgtEl>
                                          <p:spTgt spid="16"/>
                                        </p:tgtEl>
                                        <p:attrNameLst>
                                          <p:attrName>ppt_x</p:attrName>
                                        </p:attrNameLst>
                                      </p:cBhvr>
                                      <p:tavLst>
                                        <p:tav tm="0">
                                          <p:val>
                                            <p:strVal val="#ppt_x"/>
                                          </p:val>
                                        </p:tav>
                                        <p:tav tm="100000">
                                          <p:val>
                                            <p:strVal val="#ppt_x"/>
                                          </p:val>
                                        </p:tav>
                                      </p:tavLst>
                                    </p:anim>
                                    <p:anim calcmode="lin" valueType="num">
                                      <p:cBhvr additive="base">
                                        <p:cTn id="52" dur="5000" fill="hold"/>
                                        <p:tgtEl>
                                          <p:spTgt spid="1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0" fill="hold"/>
                                        <p:tgtEl>
                                          <p:spTgt spid="18"/>
                                        </p:tgtEl>
                                        <p:attrNameLst>
                                          <p:attrName>ppt_x</p:attrName>
                                        </p:attrNameLst>
                                      </p:cBhvr>
                                      <p:tavLst>
                                        <p:tav tm="0">
                                          <p:val>
                                            <p:strVal val="#ppt_x"/>
                                          </p:val>
                                        </p:tav>
                                        <p:tav tm="100000">
                                          <p:val>
                                            <p:strVal val="#ppt_x"/>
                                          </p:val>
                                        </p:tav>
                                      </p:tavLst>
                                    </p:anim>
                                    <p:anim calcmode="lin" valueType="num">
                                      <p:cBhvr additive="base">
                                        <p:cTn id="56" dur="5000" fill="hold"/>
                                        <p:tgtEl>
                                          <p:spTgt spid="18"/>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7">
                                            <p:txEl>
                                              <p:pRg st="0" end="0"/>
                                            </p:txEl>
                                          </p:spTgt>
                                        </p:tgtEl>
                                        <p:attrNameLst>
                                          <p:attrName>style.visibility</p:attrName>
                                        </p:attrNameLst>
                                      </p:cBhvr>
                                      <p:to>
                                        <p:strVal val="visible"/>
                                      </p:to>
                                    </p:set>
                                    <p:anim calcmode="lin" valueType="num">
                                      <p:cBhvr additive="base">
                                        <p:cTn id="59" dur="5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60" dur="50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p:bldP spid="9" grpId="0"/>
      <p:bldP spid="11" grpId="0"/>
      <p:bldP spid="13" grpId="0" animBg="1"/>
      <p:bldP spid="15" grpId="0" animBg="1"/>
      <p:bldP spid="16" grpId="0" animBg="1"/>
      <p:bldP spid="18" grpId="0" animBg="1"/>
      <p:bldP spid="20" grpId="0" animBg="1"/>
      <p:bldP spid="21" grpId="0" animBg="1"/>
      <p:bldP spid="2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571472" y="2571750"/>
            <a:ext cx="7715304" cy="2286016"/>
          </a:xfrm>
          <a:prstGeom prst="roundRect">
            <a:avLst>
              <a:gd name="adj" fmla="val 7290"/>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5" name="TextBox 4"/>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857224" y="1214428"/>
            <a:ext cx="4572000" cy="1200329"/>
          </a:xfrm>
          <a:prstGeom prst="rect">
            <a:avLst/>
          </a:prstGeom>
        </p:spPr>
        <p:txBody>
          <a:bodyPr>
            <a:spAutoFit/>
          </a:bodyPr>
          <a:lstStyle/>
          <a:p>
            <a:r>
              <a:rPr lang="en-US" b="1" i="1" u="sng" smtClean="0">
                <a:latin typeface="Arial" pitchFamily="34" charset="0"/>
                <a:cs typeface="Arial" pitchFamily="34" charset="0"/>
              </a:rPr>
              <a:t>Intranet</a:t>
            </a:r>
            <a:r>
              <a:rPr lang="en-US" b="1" u="sng" smtClean="0">
                <a:latin typeface="Arial" pitchFamily="34" charset="0"/>
                <a:cs typeface="Arial" pitchFamily="34" charset="0"/>
              </a:rPr>
              <a:t> </a:t>
            </a:r>
            <a:r>
              <a:rPr lang="en-US" smtClean="0">
                <a:latin typeface="Arial" pitchFamily="34" charset="0"/>
                <a:cs typeface="Arial" pitchFamily="34" charset="0"/>
              </a:rPr>
              <a:t>adalah sebuah jaringan pribadi atau privat </a:t>
            </a:r>
            <a:r>
              <a:rPr lang="en-US" i="1" smtClean="0">
                <a:latin typeface="Arial" pitchFamily="34" charset="0"/>
                <a:cs typeface="Arial" pitchFamily="34" charset="0"/>
              </a:rPr>
              <a:t>(private network)</a:t>
            </a:r>
            <a:r>
              <a:rPr lang="en-US" smtClean="0">
                <a:latin typeface="Arial" pitchFamily="34" charset="0"/>
                <a:cs typeface="Arial" pitchFamily="34" charset="0"/>
              </a:rPr>
              <a:t> yang menggunakan protokol-protokol </a:t>
            </a:r>
            <a:r>
              <a:rPr lang="en-US" i="1" smtClean="0">
                <a:latin typeface="Arial" pitchFamily="34" charset="0"/>
                <a:cs typeface="Arial" pitchFamily="34" charset="0"/>
              </a:rPr>
              <a:t>internet (TCP/IP).</a:t>
            </a:r>
            <a:endParaRPr lang="en-US">
              <a:latin typeface="Arial" pitchFamily="34" charset="0"/>
              <a:cs typeface="Arial" pitchFamily="34" charset="0"/>
            </a:endParaRPr>
          </a:p>
        </p:txBody>
      </p:sp>
      <p:sp>
        <p:nvSpPr>
          <p:cNvPr id="12" name="Rectangle 11"/>
          <p:cNvSpPr/>
          <p:nvPr/>
        </p:nvSpPr>
        <p:spPr>
          <a:xfrm>
            <a:off x="785786" y="2643188"/>
            <a:ext cx="7500990" cy="2031325"/>
          </a:xfrm>
          <a:prstGeom prst="rect">
            <a:avLst/>
          </a:prstGeom>
        </p:spPr>
        <p:txBody>
          <a:bodyPr wrap="square">
            <a:spAutoFit/>
          </a:bodyPr>
          <a:lstStyle/>
          <a:p>
            <a:r>
              <a:rPr lang="en-US" b="1" i="1" u="sng" smtClean="0">
                <a:latin typeface="Arial" pitchFamily="34" charset="0"/>
                <a:cs typeface="Arial" pitchFamily="34" charset="0"/>
              </a:rPr>
              <a:t>Internet</a:t>
            </a:r>
            <a:r>
              <a:rPr lang="en-US" smtClean="0">
                <a:latin typeface="Arial" pitchFamily="34" charset="0"/>
                <a:cs typeface="Arial" pitchFamily="34" charset="0"/>
              </a:rPr>
              <a:t> adalah suatu media informasi komputer global yang dapat dikatakan sebagai teknologi tercanggih abad ini. Dengan </a:t>
            </a:r>
            <a:r>
              <a:rPr lang="en-US" i="1" smtClean="0">
                <a:latin typeface="Arial" pitchFamily="34" charset="0"/>
                <a:cs typeface="Arial" pitchFamily="34" charset="0"/>
              </a:rPr>
              <a:t>internet</a:t>
            </a:r>
            <a:r>
              <a:rPr lang="en-US" smtClean="0">
                <a:latin typeface="Arial" pitchFamily="34" charset="0"/>
                <a:cs typeface="Arial" pitchFamily="34" charset="0"/>
              </a:rPr>
              <a:t> kita dapat melakukan semua aktivitas yang sulit dilakukan secara biasa mulai dari menonton, baca berita, belanja, maupun mencari jodoh. Secara etimologis, </a:t>
            </a:r>
            <a:r>
              <a:rPr lang="en-US" i="1" smtClean="0">
                <a:latin typeface="Arial" pitchFamily="34" charset="0"/>
                <a:cs typeface="Arial" pitchFamily="34" charset="0"/>
              </a:rPr>
              <a:t>internet</a:t>
            </a:r>
            <a:r>
              <a:rPr lang="en-US" smtClean="0">
                <a:latin typeface="Arial" pitchFamily="34" charset="0"/>
                <a:cs typeface="Arial" pitchFamily="34" charset="0"/>
              </a:rPr>
              <a:t> berasal dari bahasa Inggris, yakni </a:t>
            </a:r>
            <a:r>
              <a:rPr lang="en-US" i="1" smtClean="0">
                <a:latin typeface="Arial" pitchFamily="34" charset="0"/>
                <a:cs typeface="Arial" pitchFamily="34" charset="0"/>
              </a:rPr>
              <a:t>inter</a:t>
            </a:r>
            <a:r>
              <a:rPr lang="en-US" smtClean="0">
                <a:latin typeface="Arial" pitchFamily="34" charset="0"/>
                <a:cs typeface="Arial" pitchFamily="34" charset="0"/>
              </a:rPr>
              <a:t> berarti antar dan </a:t>
            </a:r>
            <a:r>
              <a:rPr lang="en-US" i="1" smtClean="0">
                <a:latin typeface="Arial" pitchFamily="34" charset="0"/>
                <a:cs typeface="Arial" pitchFamily="34" charset="0"/>
              </a:rPr>
              <a:t>net</a:t>
            </a:r>
            <a:r>
              <a:rPr lang="en-US" smtClean="0">
                <a:latin typeface="Arial" pitchFamily="34" charset="0"/>
                <a:cs typeface="Arial" pitchFamily="34" charset="0"/>
              </a:rPr>
              <a:t> berarti jaringan sehingga dapat kita artikan hubungan antarjaringan.</a:t>
            </a:r>
            <a:endParaRPr lang="en-US">
              <a:latin typeface="Arial" pitchFamily="34" charset="0"/>
              <a:cs typeface="Arial" pitchFamily="34" charset="0"/>
            </a:endParaRPr>
          </a:p>
        </p:txBody>
      </p:sp>
      <p:sp>
        <p:nvSpPr>
          <p:cNvPr id="14" name="Rectangle 13"/>
          <p:cNvSpPr/>
          <p:nvPr/>
        </p:nvSpPr>
        <p:spPr>
          <a:xfrm>
            <a:off x="5143504" y="1285866"/>
            <a:ext cx="71438" cy="1143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10</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to="" calcmode="lin" valueType="num">
                                      <p:cBhvr>
                                        <p:cTn id="10" dur="1" fill="hold"/>
                                        <p:tgtEl>
                                          <p:spTgt spid="11"/>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to="" calcmode="lin" valueType="num">
                                      <p:cBhvr>
                                        <p:cTn id="13" dur="1" fill="hold"/>
                                        <p:tgtEl>
                                          <p:spTgt spid="14"/>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to="" calcmode="lin" valueType="num">
                                      <p:cBhvr>
                                        <p:cTn id="18" dur="1" fill="hold"/>
                                        <p:tgtEl>
                                          <p:spTgt spid="12"/>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to="" calcmode="lin" valueType="num">
                                      <p:cBhvr>
                                        <p:cTn id="21"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500034" y="1285866"/>
            <a:ext cx="3786214" cy="2857520"/>
          </a:xfrm>
          <a:prstGeom prst="roundRect">
            <a:avLst>
              <a:gd name="adj" fmla="val 5414"/>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38913" name="Rectangle 1"/>
          <p:cNvSpPr>
            <a:spLocks noChangeArrowheads="1"/>
          </p:cNvSpPr>
          <p:nvPr/>
        </p:nvSpPr>
        <p:spPr bwMode="auto">
          <a:xfrm>
            <a:off x="571472" y="1428742"/>
            <a:ext cx="3714744"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en-US" sz="1600" b="1" i="1" u="sng" strike="noStrike" cap="none" normalizeH="0" baseline="0" smtClean="0">
                <a:ln>
                  <a:noFill/>
                </a:ln>
                <a:solidFill>
                  <a:schemeClr val="tx1"/>
                </a:solidFill>
                <a:effectLst/>
                <a:latin typeface="Arial" pitchFamily="34" charset="0"/>
                <a:ea typeface="Times New Roman" pitchFamily="18" charset="0"/>
                <a:cs typeface="Arial" pitchFamily="34" charset="0"/>
              </a:rPr>
              <a:t>Server</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secara global dapat diartikan sebagai “pusat” dan difungsikan sebagai “pelayan” yang berguna untuk pengiriman data/atau penerimaan data serta mengatur pengiriman dan penerimaan data diantara komputer-komputer yang tersambung atau dengan kata lain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server</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berfungsi menyediakan pelayanan terhadap klien.</a:t>
            </a:r>
            <a:endParaRPr kumimoji="0" lang="en-US" sz="16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4572000" y="1428742"/>
            <a:ext cx="4572000" cy="2800767"/>
          </a:xfrm>
          <a:prstGeom prst="rect">
            <a:avLst/>
          </a:prstGeom>
        </p:spPr>
        <p:txBody>
          <a:bodyPr>
            <a:spAutoFit/>
          </a:bodyPr>
          <a:lstStyle/>
          <a:p>
            <a:r>
              <a:rPr lang="en-US" sz="1600" b="1" u="sng" smtClean="0">
                <a:solidFill>
                  <a:srgbClr val="7030A0"/>
                </a:solidFill>
                <a:latin typeface="Arial" pitchFamily="34" charset="0"/>
                <a:cs typeface="Arial" pitchFamily="34" charset="0"/>
              </a:rPr>
              <a:t>Situs </a:t>
            </a:r>
            <a:r>
              <a:rPr lang="en-US" sz="1600" b="1" i="1" u="sng" smtClean="0">
                <a:solidFill>
                  <a:srgbClr val="7030A0"/>
                </a:solidFill>
                <a:latin typeface="Arial" pitchFamily="34" charset="0"/>
                <a:cs typeface="Arial" pitchFamily="34" charset="0"/>
              </a:rPr>
              <a:t>web (website)</a:t>
            </a:r>
            <a:r>
              <a:rPr lang="en-US" sz="1600" smtClean="0">
                <a:solidFill>
                  <a:srgbClr val="7030A0"/>
                </a:solidFill>
                <a:latin typeface="Arial" pitchFamily="34" charset="0"/>
                <a:cs typeface="Arial" pitchFamily="34" charset="0"/>
              </a:rPr>
              <a:t> atau sering disingkat dengan istilah situs adalah sejumlah halaman </a:t>
            </a:r>
            <a:r>
              <a:rPr lang="en-US" sz="1600" i="1" smtClean="0">
                <a:solidFill>
                  <a:srgbClr val="7030A0"/>
                </a:solidFill>
                <a:latin typeface="Arial" pitchFamily="34" charset="0"/>
                <a:cs typeface="Arial" pitchFamily="34" charset="0"/>
              </a:rPr>
              <a:t>web</a:t>
            </a:r>
            <a:r>
              <a:rPr lang="en-US" sz="1600" smtClean="0">
                <a:solidFill>
                  <a:srgbClr val="7030A0"/>
                </a:solidFill>
                <a:latin typeface="Arial" pitchFamily="34" charset="0"/>
                <a:cs typeface="Arial" pitchFamily="34" charset="0"/>
              </a:rPr>
              <a:t> yang memiliki topik saling terkait, terkadang disertai pula dengan berkas-berkas gambar, video, atau jenis-jenis berkas lainnya. Sebuah situs </a:t>
            </a:r>
            <a:r>
              <a:rPr lang="en-US" sz="1600" i="1" smtClean="0">
                <a:solidFill>
                  <a:srgbClr val="7030A0"/>
                </a:solidFill>
                <a:latin typeface="Arial" pitchFamily="34" charset="0"/>
                <a:cs typeface="Arial" pitchFamily="34" charset="0"/>
              </a:rPr>
              <a:t>web</a:t>
            </a:r>
            <a:r>
              <a:rPr lang="en-US" sz="1600" smtClean="0">
                <a:solidFill>
                  <a:srgbClr val="7030A0"/>
                </a:solidFill>
                <a:latin typeface="Arial" pitchFamily="34" charset="0"/>
                <a:cs typeface="Arial" pitchFamily="34" charset="0"/>
              </a:rPr>
              <a:t> biasanya ditempatkan setidaknya pada sebuah </a:t>
            </a:r>
            <a:r>
              <a:rPr lang="en-US" sz="1600" i="1" smtClean="0">
                <a:solidFill>
                  <a:srgbClr val="7030A0"/>
                </a:solidFill>
                <a:latin typeface="Arial" pitchFamily="34" charset="0"/>
                <a:cs typeface="Arial" pitchFamily="34" charset="0"/>
              </a:rPr>
              <a:t>server web</a:t>
            </a:r>
            <a:r>
              <a:rPr lang="en-US" sz="1600" smtClean="0">
                <a:solidFill>
                  <a:srgbClr val="7030A0"/>
                </a:solidFill>
                <a:latin typeface="Arial" pitchFamily="34" charset="0"/>
                <a:cs typeface="Arial" pitchFamily="34" charset="0"/>
              </a:rPr>
              <a:t> yang dapat diakses melalui jaringan seperti </a:t>
            </a:r>
            <a:r>
              <a:rPr lang="en-US" sz="1600" i="1" smtClean="0">
                <a:solidFill>
                  <a:srgbClr val="7030A0"/>
                </a:solidFill>
                <a:latin typeface="Arial" pitchFamily="34" charset="0"/>
                <a:cs typeface="Arial" pitchFamily="34" charset="0"/>
              </a:rPr>
              <a:t>internet</a:t>
            </a:r>
            <a:r>
              <a:rPr lang="en-US" sz="1600" smtClean="0">
                <a:solidFill>
                  <a:srgbClr val="7030A0"/>
                </a:solidFill>
                <a:latin typeface="Arial" pitchFamily="34" charset="0"/>
                <a:cs typeface="Arial" pitchFamily="34" charset="0"/>
              </a:rPr>
              <a:t>, ataupun jaringan wilayah lokal </a:t>
            </a:r>
            <a:r>
              <a:rPr lang="en-US" sz="1600" i="1" smtClean="0">
                <a:solidFill>
                  <a:srgbClr val="7030A0"/>
                </a:solidFill>
                <a:latin typeface="Arial" pitchFamily="34" charset="0"/>
                <a:cs typeface="Arial" pitchFamily="34" charset="0"/>
              </a:rPr>
              <a:t>(Local Area Network)</a:t>
            </a:r>
            <a:r>
              <a:rPr lang="en-US" sz="1600" smtClean="0">
                <a:solidFill>
                  <a:srgbClr val="7030A0"/>
                </a:solidFill>
                <a:latin typeface="Arial" pitchFamily="34" charset="0"/>
                <a:cs typeface="Arial" pitchFamily="34" charset="0"/>
              </a:rPr>
              <a:t> melalui alamat </a:t>
            </a:r>
            <a:r>
              <a:rPr lang="en-US" sz="1600" i="1" smtClean="0">
                <a:solidFill>
                  <a:srgbClr val="7030A0"/>
                </a:solidFill>
                <a:latin typeface="Arial" pitchFamily="34" charset="0"/>
                <a:cs typeface="Arial" pitchFamily="34" charset="0"/>
              </a:rPr>
              <a:t>internet</a:t>
            </a:r>
            <a:r>
              <a:rPr lang="en-US" sz="1600" smtClean="0">
                <a:solidFill>
                  <a:srgbClr val="7030A0"/>
                </a:solidFill>
                <a:latin typeface="Arial" pitchFamily="34" charset="0"/>
                <a:cs typeface="Arial" pitchFamily="34" charset="0"/>
              </a:rPr>
              <a:t> yang dikenali sebagai </a:t>
            </a:r>
            <a:r>
              <a:rPr lang="en-US" sz="1600" i="1" smtClean="0">
                <a:solidFill>
                  <a:srgbClr val="7030A0"/>
                </a:solidFill>
                <a:latin typeface="Arial" pitchFamily="34" charset="0"/>
                <a:cs typeface="Arial" pitchFamily="34" charset="0"/>
              </a:rPr>
              <a:t>URL</a:t>
            </a:r>
            <a:r>
              <a:rPr lang="en-US" sz="1600" smtClean="0">
                <a:solidFill>
                  <a:srgbClr val="7030A0"/>
                </a:solidFill>
                <a:latin typeface="Arial" pitchFamily="34" charset="0"/>
                <a:cs typeface="Arial" pitchFamily="34" charset="0"/>
              </a:rPr>
              <a:t> </a:t>
            </a:r>
            <a:r>
              <a:rPr lang="en-US" sz="1600" i="1" smtClean="0">
                <a:solidFill>
                  <a:srgbClr val="7030A0"/>
                </a:solidFill>
                <a:latin typeface="Arial" pitchFamily="34" charset="0"/>
                <a:cs typeface="Arial" pitchFamily="34" charset="0"/>
              </a:rPr>
              <a:t>(Uniform Resources Locator).</a:t>
            </a:r>
            <a:r>
              <a:rPr lang="en-US" sz="1600" smtClean="0">
                <a:solidFill>
                  <a:srgbClr val="7030A0"/>
                </a:solidFill>
                <a:latin typeface="Arial" pitchFamily="34" charset="0"/>
                <a:cs typeface="Arial" pitchFamily="34" charset="0"/>
              </a:rPr>
              <a:t> </a:t>
            </a:r>
            <a:endParaRPr lang="en-US" sz="1600">
              <a:solidFill>
                <a:srgbClr val="7030A0"/>
              </a:solidFill>
              <a:latin typeface="Arial" pitchFamily="34" charset="0"/>
              <a:cs typeface="Arial" pitchFamily="34" charset="0"/>
            </a:endParaRPr>
          </a:p>
        </p:txBody>
      </p:sp>
      <p:sp>
        <p:nvSpPr>
          <p:cNvPr id="13" name="Rounded Rectangle 12"/>
          <p:cNvSpPr/>
          <p:nvPr/>
        </p:nvSpPr>
        <p:spPr>
          <a:xfrm>
            <a:off x="4429124" y="1214428"/>
            <a:ext cx="71438" cy="321471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6" name="Rounded Rectangle 15"/>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11</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38913"/>
                                        </p:tgtEl>
                                        <p:attrNameLst>
                                          <p:attrName>style.visibility</p:attrName>
                                        </p:attrNameLst>
                                      </p:cBhvr>
                                      <p:to>
                                        <p:strVal val="visible"/>
                                      </p:to>
                                    </p:set>
                                    <p:anim to="" calcmode="lin" valueType="num">
                                      <p:cBhvr>
                                        <p:cTn id="10" dur="1" fill="hold"/>
                                        <p:tgtEl>
                                          <p:spTgt spid="38913"/>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to="" calcmode="lin" valueType="num">
                                      <p:cBhvr>
                                        <p:cTn id="13" dur="1" fill="hold"/>
                                        <p:tgtEl>
                                          <p:spTgt spid="13"/>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to="" calcmode="lin" valueType="num">
                                      <p:cBhvr>
                                        <p:cTn id="18" dur="1" fill="hold"/>
                                        <p:tgtEl>
                                          <p:spTgt spid="7"/>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to="" calcmode="lin" valueType="num">
                                      <p:cBhvr>
                                        <p:cTn id="21"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p:bldP spid="7" grpId="0"/>
      <p:bldP spid="13"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3249" name="Rectangle 1"/>
          <p:cNvSpPr>
            <a:spLocks noChangeArrowheads="1"/>
          </p:cNvSpPr>
          <p:nvPr/>
        </p:nvSpPr>
        <p:spPr bwMode="auto">
          <a:xfrm>
            <a:off x="571472" y="1071552"/>
            <a:ext cx="742955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pPr>
            <a:r>
              <a:rPr kumimoji="0" lang="en-US" sz="1400" b="1" i="1" u="sng" strike="noStrike" cap="none" normalizeH="0" baseline="0" smtClean="0">
                <a:ln>
                  <a:noFill/>
                </a:ln>
                <a:solidFill>
                  <a:schemeClr val="tx1"/>
                </a:solidFill>
                <a:effectLst/>
                <a:latin typeface="Arial" pitchFamily="34" charset="0"/>
                <a:ea typeface="Times New Roman" pitchFamily="18" charset="0"/>
                <a:cs typeface="Arial" pitchFamily="34" charset="0"/>
              </a:rPr>
              <a:t>Browser</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adalah sebuah program yang digunakan untuk menampilkan halaman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web</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Browser</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berkomunikasi dengan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web server</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melalui protokol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HTTP,</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membaca dan menerjemahkan bahasa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HTML</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data gambar untuk ditampilkan secara visual sehingga informasi yang ada dapat dibaca</a:t>
            </a: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800" b="0" i="0" u="none" strike="noStrike" cap="none" normalizeH="0" baseline="0" smtClean="0">
              <a:ln>
                <a:noFill/>
              </a:ln>
              <a:solidFill>
                <a:schemeClr val="tx1"/>
              </a:solidFill>
              <a:effectLst/>
              <a:latin typeface="Arial" pitchFamily="34" charset="0"/>
            </a:endParaRPr>
          </a:p>
        </p:txBody>
      </p:sp>
      <p:sp>
        <p:nvSpPr>
          <p:cNvPr id="8" name="Rectangle 7"/>
          <p:cNvSpPr/>
          <p:nvPr/>
        </p:nvSpPr>
        <p:spPr>
          <a:xfrm>
            <a:off x="571472" y="2357436"/>
            <a:ext cx="3143272" cy="2031325"/>
          </a:xfrm>
          <a:prstGeom prst="rect">
            <a:avLst/>
          </a:prstGeom>
        </p:spPr>
        <p:txBody>
          <a:bodyPr wrap="square">
            <a:spAutoFit/>
          </a:bodyPr>
          <a:lstStyle/>
          <a:p>
            <a:r>
              <a:rPr lang="en-US" sz="1400" b="1" i="1" u="sng" smtClean="0">
                <a:solidFill>
                  <a:srgbClr val="C00000"/>
                </a:solidFill>
                <a:latin typeface="Arial" pitchFamily="34" charset="0"/>
                <a:cs typeface="Arial" pitchFamily="34" charset="0"/>
              </a:rPr>
              <a:t>PHP</a:t>
            </a:r>
            <a:r>
              <a:rPr lang="en-US" sz="1400" smtClean="0">
                <a:solidFill>
                  <a:srgbClr val="C00000"/>
                </a:solidFill>
                <a:latin typeface="Arial" pitchFamily="34" charset="0"/>
                <a:cs typeface="Arial" pitchFamily="34" charset="0"/>
              </a:rPr>
              <a:t/>
            </a:r>
            <a:br>
              <a:rPr lang="en-US" sz="1400" smtClean="0">
                <a:solidFill>
                  <a:srgbClr val="C00000"/>
                </a:solidFill>
                <a:latin typeface="Arial" pitchFamily="34" charset="0"/>
                <a:cs typeface="Arial" pitchFamily="34" charset="0"/>
              </a:rPr>
            </a:br>
            <a:r>
              <a:rPr lang="en-US" sz="1400" smtClean="0">
                <a:solidFill>
                  <a:srgbClr val="C00000"/>
                </a:solidFill>
                <a:latin typeface="Arial" pitchFamily="34" charset="0"/>
                <a:cs typeface="Arial" pitchFamily="34" charset="0"/>
              </a:rPr>
              <a:t>Menurut dokumen resmi </a:t>
            </a:r>
            <a:r>
              <a:rPr lang="en-US" sz="1400" i="1" smtClean="0">
                <a:solidFill>
                  <a:srgbClr val="C00000"/>
                </a:solidFill>
                <a:latin typeface="Arial" pitchFamily="34" charset="0"/>
                <a:cs typeface="Arial" pitchFamily="34" charset="0"/>
              </a:rPr>
              <a:t>PHP, PHP</a:t>
            </a:r>
            <a:r>
              <a:rPr lang="en-US" sz="1400" smtClean="0">
                <a:solidFill>
                  <a:srgbClr val="C00000"/>
                </a:solidFill>
                <a:latin typeface="Arial" pitchFamily="34" charset="0"/>
                <a:cs typeface="Arial" pitchFamily="34" charset="0"/>
              </a:rPr>
              <a:t> merupakan singkatan dari </a:t>
            </a:r>
            <a:r>
              <a:rPr lang="en-US" sz="1400" i="1" smtClean="0">
                <a:solidFill>
                  <a:srgbClr val="C00000"/>
                </a:solidFill>
                <a:latin typeface="Arial" pitchFamily="34" charset="0"/>
                <a:cs typeface="Arial" pitchFamily="34" charset="0"/>
              </a:rPr>
              <a:t>PHP Hypertext Preprocessor.</a:t>
            </a:r>
            <a:r>
              <a:rPr lang="en-US" sz="1400" smtClean="0">
                <a:solidFill>
                  <a:srgbClr val="C00000"/>
                </a:solidFill>
                <a:latin typeface="Arial" pitchFamily="34" charset="0"/>
                <a:cs typeface="Arial" pitchFamily="34" charset="0"/>
              </a:rPr>
              <a:t> Ia merupakan bahasa berbentuk skrip yang ditempatkan dalam </a:t>
            </a:r>
            <a:r>
              <a:rPr lang="en-US" sz="1400" i="1" smtClean="0">
                <a:solidFill>
                  <a:srgbClr val="C00000"/>
                </a:solidFill>
                <a:latin typeface="Arial" pitchFamily="34" charset="0"/>
                <a:cs typeface="Arial" pitchFamily="34" charset="0"/>
              </a:rPr>
              <a:t>server</a:t>
            </a:r>
            <a:r>
              <a:rPr lang="en-US" sz="1400" smtClean="0">
                <a:solidFill>
                  <a:srgbClr val="C00000"/>
                </a:solidFill>
                <a:latin typeface="Arial" pitchFamily="34" charset="0"/>
                <a:cs typeface="Arial" pitchFamily="34" charset="0"/>
              </a:rPr>
              <a:t> dan diproses di </a:t>
            </a:r>
            <a:r>
              <a:rPr lang="en-US" sz="1400" i="1" smtClean="0">
                <a:solidFill>
                  <a:srgbClr val="C00000"/>
                </a:solidFill>
                <a:latin typeface="Arial" pitchFamily="34" charset="0"/>
                <a:cs typeface="Arial" pitchFamily="34" charset="0"/>
              </a:rPr>
              <a:t>server.</a:t>
            </a:r>
            <a:r>
              <a:rPr lang="en-US" sz="1400" smtClean="0">
                <a:solidFill>
                  <a:srgbClr val="C00000"/>
                </a:solidFill>
                <a:latin typeface="Arial" pitchFamily="34" charset="0"/>
                <a:cs typeface="Arial" pitchFamily="34" charset="0"/>
              </a:rPr>
              <a:t> Hasilnya-lah yang dikirimkan ke klien, tempat pemakai menggunakan </a:t>
            </a:r>
            <a:r>
              <a:rPr lang="en-US" sz="1400" i="1" smtClean="0">
                <a:solidFill>
                  <a:srgbClr val="C00000"/>
                </a:solidFill>
                <a:latin typeface="Arial" pitchFamily="34" charset="0"/>
                <a:cs typeface="Arial" pitchFamily="34" charset="0"/>
              </a:rPr>
              <a:t>browser.</a:t>
            </a:r>
            <a:endParaRPr lang="en-US" sz="1400">
              <a:solidFill>
                <a:srgbClr val="C00000"/>
              </a:solidFill>
              <a:latin typeface="Arial" pitchFamily="34" charset="0"/>
              <a:cs typeface="Arial" pitchFamily="34" charset="0"/>
            </a:endParaRPr>
          </a:p>
        </p:txBody>
      </p:sp>
      <p:sp>
        <p:nvSpPr>
          <p:cNvPr id="53250" name="Rectangle 2"/>
          <p:cNvSpPr>
            <a:spLocks noChangeArrowheads="1"/>
          </p:cNvSpPr>
          <p:nvPr/>
        </p:nvSpPr>
        <p:spPr bwMode="auto">
          <a:xfrm>
            <a:off x="4000496" y="2000246"/>
            <a:ext cx="4786314"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pPr>
            <a:r>
              <a:rPr kumimoji="0" lang="en-US" sz="1400" b="1" i="1" u="sng" strike="noStrike" cap="none" normalizeH="0" baseline="0" smtClean="0">
                <a:ln>
                  <a:noFill/>
                </a:ln>
                <a:solidFill>
                  <a:srgbClr val="00B050"/>
                </a:solidFill>
                <a:effectLst/>
                <a:latin typeface="Arial" pitchFamily="34" charset="0"/>
                <a:ea typeface="Times New Roman" pitchFamily="18" charset="0"/>
                <a:cs typeface="Arial" pitchFamily="34" charset="0"/>
              </a:rPr>
              <a:t>Server HTTP Apache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atau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Server Web/WWW Apache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adalah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server web</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yang dapat dijalankan di banyak sistem operasi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(Unix, BSD, Linux, Microsoft Windows</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dan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Novell Netware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serta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platform</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lainnya) yang berguna untuk melayani dan memfungsikan situs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web.</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Protokol yang digunakan untuk melayani fasilitas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web/www</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ini menggunakan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HTTP</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a:t>
            </a:r>
            <a:endParaRPr kumimoji="0" lang="en-US" sz="1400" b="0" i="0" u="none" strike="noStrike" cap="none" normalizeH="0" baseline="0" smtClean="0">
              <a:ln>
                <a:noFill/>
              </a:ln>
              <a:solidFill>
                <a:srgbClr val="00B050"/>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Apache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memiliki fitur-fitur canggih seperti pesan kesalahan yang dapat dikonfigurasi, autentikasi berbasis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database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dan lain-lain.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Apache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juga didukung oleh sejumlah antarmuka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(interface)</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pengguna berbasis grafik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(Graphical User Interface atau GUI)</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yang memungkinkan penanganan </a:t>
            </a:r>
            <a:r>
              <a:rPr kumimoji="0" lang="en-US" sz="1400" b="0" i="1" u="none" strike="noStrike" cap="none" normalizeH="0" baseline="0" smtClean="0">
                <a:ln>
                  <a:noFill/>
                </a:ln>
                <a:solidFill>
                  <a:srgbClr val="00B050"/>
                </a:solidFill>
                <a:effectLst/>
                <a:latin typeface="Arial" pitchFamily="34" charset="0"/>
                <a:ea typeface="Times New Roman" pitchFamily="18" charset="0"/>
                <a:cs typeface="Arial" pitchFamily="34" charset="0"/>
              </a:rPr>
              <a:t>server</a:t>
            </a:r>
            <a:r>
              <a:rPr kumimoji="0" lang="en-US" sz="1400" b="0" i="0" u="none" strike="noStrike" cap="none" normalizeH="0" baseline="0" smtClean="0">
                <a:ln>
                  <a:noFill/>
                </a:ln>
                <a:solidFill>
                  <a:srgbClr val="00B050"/>
                </a:solidFill>
                <a:effectLst/>
                <a:latin typeface="Arial" pitchFamily="34" charset="0"/>
                <a:ea typeface="Times New Roman" pitchFamily="18" charset="0"/>
                <a:cs typeface="Arial" pitchFamily="34" charset="0"/>
              </a:rPr>
              <a:t> menjadi mudah.</a:t>
            </a:r>
            <a:endParaRPr kumimoji="0" lang="en-US" sz="1400" b="0" i="0" u="none" strike="noStrike" cap="none" normalizeH="0" baseline="0" smtClean="0">
              <a:ln>
                <a:noFill/>
              </a:ln>
              <a:solidFill>
                <a:srgbClr val="00B050"/>
              </a:solidFill>
              <a:effectLst/>
              <a:latin typeface="Arial" pitchFamily="34" charset="0"/>
            </a:endParaRPr>
          </a:p>
        </p:txBody>
      </p:sp>
      <p:sp>
        <p:nvSpPr>
          <p:cNvPr id="10" name="Rectangle 9"/>
          <p:cNvSpPr/>
          <p:nvPr/>
        </p:nvSpPr>
        <p:spPr>
          <a:xfrm>
            <a:off x="571472" y="2143122"/>
            <a:ext cx="3286148" cy="14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786182" y="1857370"/>
            <a:ext cx="142876" cy="30003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3786182" y="1857370"/>
            <a:ext cx="4786346" cy="142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5" name="Isosceles Triangle 14"/>
          <p:cNvSpPr/>
          <p:nvPr/>
        </p:nvSpPr>
        <p:spPr>
          <a:xfrm>
            <a:off x="357158" y="2000246"/>
            <a:ext cx="357190" cy="30792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p:nvSpPr>
        <p:spPr>
          <a:xfrm>
            <a:off x="8429652" y="1714494"/>
            <a:ext cx="357190" cy="30792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643306" y="4786328"/>
            <a:ext cx="357190"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12</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to="" calcmode="lin" valueType="num">
                                      <p:cBhvr>
                                        <p:cTn id="7" dur="1" fill="hold"/>
                                        <p:tgtEl>
                                          <p:spTgt spid="14"/>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 to="" calcmode="lin" valueType="num">
                                      <p:cBhvr>
                                        <p:cTn id="10" dur="1" fill="hold"/>
                                        <p:tgtEl>
                                          <p:spTgt spid="15"/>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to="" calcmode="lin" valueType="num">
                                      <p:cBhvr>
                                        <p:cTn id="13" dur="1" fill="hold"/>
                                        <p:tgtEl>
                                          <p:spTgt spid="10"/>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53249"/>
                                        </p:tgtEl>
                                        <p:attrNameLst>
                                          <p:attrName>style.visibility</p:attrName>
                                        </p:attrNameLst>
                                      </p:cBhvr>
                                      <p:to>
                                        <p:strVal val="visible"/>
                                      </p:to>
                                    </p:set>
                                    <p:anim to="" calcmode="lin" valueType="num">
                                      <p:cBhvr>
                                        <p:cTn id="18" dur="1" fill="hold"/>
                                        <p:tgtEl>
                                          <p:spTgt spid="53249"/>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to="" calcmode="lin" valueType="num">
                                      <p:cBhvr>
                                        <p:cTn id="21" dur="1" fill="hold"/>
                                        <p:tgtEl>
                                          <p:spTgt spid="13"/>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to="" calcmode="lin" valueType="num">
                                      <p:cBhvr>
                                        <p:cTn id="24" dur="1" fill="hold"/>
                                        <p:tgtEl>
                                          <p:spTgt spid="16"/>
                                        </p:tgtEl>
                                        <p:attrNameLst>
                                          <p:attrName/>
                                        </p:attrNameLst>
                                      </p:cBhvr>
                                    </p:anim>
                                  </p:childTnLst>
                                </p:cTn>
                              </p:par>
                              <p:par>
                                <p:cTn id="25" presetID="24"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to="" calcmode="lin" valueType="num">
                                      <p:cBhvr>
                                        <p:cTn id="27" dur="1" fill="hold"/>
                                        <p:tgtEl>
                                          <p:spTgt spid="12"/>
                                        </p:tgtEl>
                                        <p:attrNameLst>
                                          <p:attrName/>
                                        </p:attrNameLst>
                                      </p:cBhvr>
                                    </p:anim>
                                  </p:childTnLst>
                                </p:cTn>
                              </p:par>
                              <p:par>
                                <p:cTn id="28" presetID="24"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to="" calcmode="lin" valueType="num">
                                      <p:cBhvr>
                                        <p:cTn id="30" dur="1" fill="hold"/>
                                        <p:tgtEl>
                                          <p:spTgt spid="18"/>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to="" calcmode="lin" valueType="num">
                                      <p:cBhvr>
                                        <p:cTn id="35" dur="1" fill="hold"/>
                                        <p:tgtEl>
                                          <p:spTgt spid="8"/>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grpId="0" nodeType="clickEffect">
                                  <p:stCondLst>
                                    <p:cond delay="0"/>
                                  </p:stCondLst>
                                  <p:childTnLst>
                                    <p:set>
                                      <p:cBhvr>
                                        <p:cTn id="39" dur="1" fill="hold">
                                          <p:stCondLst>
                                            <p:cond delay="0"/>
                                          </p:stCondLst>
                                        </p:cTn>
                                        <p:tgtEl>
                                          <p:spTgt spid="53250"/>
                                        </p:tgtEl>
                                        <p:attrNameLst>
                                          <p:attrName>style.visibility</p:attrName>
                                        </p:attrNameLst>
                                      </p:cBhvr>
                                      <p:to>
                                        <p:strVal val="visible"/>
                                      </p:to>
                                    </p:set>
                                    <p:anim to="" calcmode="lin" valueType="num">
                                      <p:cBhvr>
                                        <p:cTn id="40" dur="1" fill="hold"/>
                                        <p:tgtEl>
                                          <p:spTgt spid="53250"/>
                                        </p:tgtEl>
                                        <p:attrNameLst>
                                          <p:attrName/>
                                        </p:attrNameLst>
                                      </p:cBhvr>
                                    </p:anim>
                                  </p:childTnLst>
                                </p:cTn>
                              </p:par>
                              <p:par>
                                <p:cTn id="41" presetID="24"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to="" calcmode="lin" valueType="num">
                                      <p:cBhvr>
                                        <p:cTn id="43"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9" grpId="0"/>
      <p:bldP spid="8" grpId="0"/>
      <p:bldP spid="53250" grpId="0"/>
      <p:bldP spid="10" grpId="0" animBg="1"/>
      <p:bldP spid="12" grpId="0" animBg="1"/>
      <p:bldP spid="13" grpId="0" animBg="1"/>
      <p:bldP spid="14" grpId="0" animBg="1"/>
      <p:bldP spid="15" grpId="0" animBg="1"/>
      <p:bldP spid="16"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4273" name="Rectangle 1"/>
          <p:cNvSpPr>
            <a:spLocks noChangeArrowheads="1"/>
          </p:cNvSpPr>
          <p:nvPr/>
        </p:nvSpPr>
        <p:spPr bwMode="auto">
          <a:xfrm>
            <a:off x="428596" y="1142990"/>
            <a:ext cx="3714776"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en-US" sz="1400" b="1" i="1" u="sng" strike="noStrike" cap="none" normalizeH="0" baseline="0" smtClean="0">
                <a:ln>
                  <a:noFill/>
                </a:ln>
                <a:solidFill>
                  <a:schemeClr val="tx1"/>
                </a:solidFill>
                <a:effectLst/>
                <a:latin typeface="Arial" pitchFamily="34" charset="0"/>
                <a:ea typeface="Times New Roman" pitchFamily="18" charset="0"/>
                <a:cs typeface="Arial" pitchFamily="34" charset="0"/>
              </a:rPr>
              <a:t>MySQL</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(baca: mai-se-kyu-el) merupakan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software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tergolong sebagai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DBMS (Database Management System)</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bersifat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Open Source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p>
          <a:p>
            <a:pPr marL="0" marR="0" lvl="0" defTabSz="914400" rtl="0" eaLnBrk="1" fontAlgn="base" latinLnBrk="0" hangingPunct="1">
              <a:lnSpc>
                <a:spcPct val="100000"/>
              </a:lnSpc>
              <a:spcBef>
                <a:spcPct val="0"/>
              </a:spcBef>
              <a:spcAft>
                <a:spcPct val="0"/>
              </a:spcAft>
              <a:buClrTx/>
              <a:buSzTx/>
              <a:buFontTx/>
              <a:buNone/>
              <a:tabLst/>
            </a:pPr>
            <a:endParaRPr lang="en-US" sz="1400" smtClean="0">
              <a:latin typeface="Arial" pitchFamily="34" charset="0"/>
              <a:ea typeface="Times New Roman" pitchFamily="18" charset="0"/>
              <a:cs typeface="Arial" pitchFamily="34" charset="0"/>
            </a:endParaRPr>
          </a:p>
          <a:p>
            <a:pPr marL="0" marR="0" lvl="0"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Open Source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menyatakan bahwa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software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ini dilengkapi dengan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source code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(kode yang dipakai untuk membuat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MySQL</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selain tentu saja bentuk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executable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-nya atau kode yang dapat dijalankan secara langsung dalam sistem operasi, dan bisa diperoleh dengan cara men-</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download</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(mengunduh) di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internet </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secara gratis.</a:t>
            </a:r>
            <a:endParaRPr kumimoji="0" lang="en-US" sz="1400" b="0" i="0" u="none" strike="noStrike" cap="none" normalizeH="0" baseline="0" smtClean="0">
              <a:ln>
                <a:noFill/>
              </a:ln>
              <a:solidFill>
                <a:schemeClr val="tx1"/>
              </a:solidFill>
              <a:effectLst/>
              <a:latin typeface="Arial" pitchFamily="34" charset="0"/>
            </a:endParaRPr>
          </a:p>
        </p:txBody>
      </p:sp>
      <p:sp>
        <p:nvSpPr>
          <p:cNvPr id="10" name="Rectangle 9"/>
          <p:cNvSpPr/>
          <p:nvPr/>
        </p:nvSpPr>
        <p:spPr>
          <a:xfrm>
            <a:off x="4286248" y="1142990"/>
            <a:ext cx="4572000" cy="1169551"/>
          </a:xfrm>
          <a:prstGeom prst="rect">
            <a:avLst/>
          </a:prstGeom>
        </p:spPr>
        <p:txBody>
          <a:bodyPr>
            <a:spAutoFit/>
          </a:bodyPr>
          <a:lstStyle/>
          <a:p>
            <a:r>
              <a:rPr lang="en-US" sz="1400" b="1" i="1" u="sng" smtClean="0">
                <a:latin typeface="Arial" pitchFamily="34" charset="0"/>
                <a:cs typeface="Arial" pitchFamily="34" charset="0"/>
              </a:rPr>
              <a:t>SQL</a:t>
            </a:r>
            <a:r>
              <a:rPr lang="en-US" sz="1400" smtClean="0">
                <a:latin typeface="Arial" pitchFamily="34" charset="0"/>
                <a:cs typeface="Arial" pitchFamily="34" charset="0"/>
              </a:rPr>
              <a:t> adalah kependekan dari </a:t>
            </a:r>
            <a:r>
              <a:rPr lang="en-US" sz="1400" i="1" smtClean="0">
                <a:latin typeface="Arial" pitchFamily="34" charset="0"/>
                <a:cs typeface="Arial" pitchFamily="34" charset="0"/>
              </a:rPr>
              <a:t>Structured Query Language.</a:t>
            </a:r>
            <a:r>
              <a:rPr lang="en-US" sz="1400" smtClean="0">
                <a:latin typeface="Arial" pitchFamily="34" charset="0"/>
                <a:cs typeface="Arial" pitchFamily="34" charset="0"/>
              </a:rPr>
              <a:t> Dalam bahasa Inggris, </a:t>
            </a:r>
            <a:r>
              <a:rPr lang="en-US" sz="1400" i="1" smtClean="0">
                <a:latin typeface="Arial" pitchFamily="34" charset="0"/>
                <a:cs typeface="Arial" pitchFamily="34" charset="0"/>
              </a:rPr>
              <a:t>SQL</a:t>
            </a:r>
            <a:r>
              <a:rPr lang="en-US" sz="1400" smtClean="0">
                <a:latin typeface="Arial" pitchFamily="34" charset="0"/>
                <a:cs typeface="Arial" pitchFamily="34" charset="0"/>
              </a:rPr>
              <a:t> biasa dibaca </a:t>
            </a:r>
            <a:r>
              <a:rPr lang="en-US" sz="1400" i="1" smtClean="0">
                <a:latin typeface="Arial" pitchFamily="34" charset="0"/>
                <a:cs typeface="Arial" pitchFamily="34" charset="0"/>
              </a:rPr>
              <a:t>SEQUEL</a:t>
            </a:r>
            <a:r>
              <a:rPr lang="en-US" sz="1400" smtClean="0">
                <a:latin typeface="Arial" pitchFamily="34" charset="0"/>
                <a:cs typeface="Arial" pitchFamily="34" charset="0"/>
              </a:rPr>
              <a:t> atau </a:t>
            </a:r>
            <a:r>
              <a:rPr lang="en-US" sz="1400" i="1" smtClean="0">
                <a:latin typeface="Arial" pitchFamily="34" charset="0"/>
                <a:cs typeface="Arial" pitchFamily="34" charset="0"/>
              </a:rPr>
              <a:t>ES-KYU-EL.</a:t>
            </a:r>
            <a:r>
              <a:rPr lang="en-US" sz="1400" smtClean="0">
                <a:latin typeface="Arial" pitchFamily="34" charset="0"/>
                <a:cs typeface="Arial" pitchFamily="34" charset="0"/>
              </a:rPr>
              <a:t> Bahasa ini merupakan standar yang digunakan untuk mengakses </a:t>
            </a:r>
            <a:r>
              <a:rPr lang="en-US" sz="1400" i="1" smtClean="0">
                <a:latin typeface="Arial" pitchFamily="34" charset="0"/>
                <a:cs typeface="Arial" pitchFamily="34" charset="0"/>
              </a:rPr>
              <a:t>database</a:t>
            </a:r>
            <a:r>
              <a:rPr lang="en-US" sz="1400" smtClean="0">
                <a:latin typeface="Arial" pitchFamily="34" charset="0"/>
                <a:cs typeface="Arial" pitchFamily="34" charset="0"/>
              </a:rPr>
              <a:t> relasional.</a:t>
            </a:r>
            <a:endParaRPr lang="en-US" sz="1400">
              <a:latin typeface="Arial" pitchFamily="34" charset="0"/>
              <a:cs typeface="Arial" pitchFamily="34" charset="0"/>
            </a:endParaRPr>
          </a:p>
        </p:txBody>
      </p:sp>
      <p:sp>
        <p:nvSpPr>
          <p:cNvPr id="54274" name="Rectangle 2"/>
          <p:cNvSpPr>
            <a:spLocks noChangeArrowheads="1"/>
          </p:cNvSpPr>
          <p:nvPr/>
        </p:nvSpPr>
        <p:spPr bwMode="auto">
          <a:xfrm>
            <a:off x="4357686" y="2571750"/>
            <a:ext cx="421481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l" defTabSz="914400" rtl="0" eaLnBrk="1" fontAlgn="base" latinLnBrk="0" hangingPunct="1">
              <a:lnSpc>
                <a:spcPct val="100000"/>
              </a:lnSpc>
              <a:spcBef>
                <a:spcPct val="0"/>
              </a:spcBef>
              <a:spcAft>
                <a:spcPct val="0"/>
              </a:spcAft>
              <a:buClrTx/>
              <a:buSzTx/>
              <a:buFontTx/>
              <a:buNone/>
              <a:tabLst>
                <a:tab pos="571500" algn="l"/>
              </a:tabLst>
            </a:pPr>
            <a:r>
              <a:rPr kumimoji="0" lang="en-US" sz="1400" b="1" i="1" u="sng" strike="noStrike" cap="none" normalizeH="0" baseline="0" smtClean="0">
                <a:ln>
                  <a:noFill/>
                </a:ln>
                <a:solidFill>
                  <a:schemeClr val="tx1"/>
                </a:solidFill>
                <a:effectLst/>
                <a:latin typeface="Arial" pitchFamily="34" charset="0"/>
                <a:ea typeface="Times New Roman" pitchFamily="18" charset="0"/>
                <a:cs typeface="Arial" pitchFamily="34" charset="0"/>
              </a:rPr>
              <a:t>AppServ</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adalah fitur penuh dari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Apache, MySQL, PHP, phpMyAdmin</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dapat di-</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install</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di komputer dengan cepat. Adapun isi dari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AppServ</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diantaranya:</a:t>
            </a:r>
            <a:endParaRPr kumimoji="0" lang="en-US" sz="1400" b="0" i="0" u="none" strike="noStrike" cap="none" normalizeH="0" baseline="0" smtClean="0">
              <a:ln>
                <a:noFill/>
              </a:ln>
              <a:solidFill>
                <a:schemeClr val="tx1"/>
              </a:solidFill>
              <a:effectLst/>
              <a:latin typeface="Arial" pitchFamily="34" charset="0"/>
            </a:endParaRPr>
          </a:p>
          <a:p>
            <a:pPr marL="0" marR="0" lvl="0" algn="l" defTabSz="914400" rtl="0" eaLnBrk="0" fontAlgn="base" latinLnBrk="0" hangingPunct="0">
              <a:lnSpc>
                <a:spcPct val="100000"/>
              </a:lnSpc>
              <a:spcBef>
                <a:spcPct val="0"/>
              </a:spcBef>
              <a:spcAft>
                <a:spcPct val="0"/>
              </a:spcAft>
              <a:buClrTx/>
              <a:buSzTx/>
              <a:tabLst>
                <a:tab pos="571500" algn="l"/>
              </a:tabLst>
            </a:pP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1. Apache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400" b="0" i="0" u="none" strike="noStrike" cap="none" normalizeH="0" baseline="0" smtClean="0">
              <a:ln>
                <a:noFill/>
              </a:ln>
              <a:solidFill>
                <a:schemeClr val="tx1"/>
              </a:solidFill>
              <a:effectLst/>
              <a:latin typeface="Arial" pitchFamily="34" charset="0"/>
            </a:endParaRPr>
          </a:p>
          <a:p>
            <a:pPr marL="0" marR="0" lvl="0" algn="l" defTabSz="914400" rtl="0" eaLnBrk="0" fontAlgn="base" latinLnBrk="0" hangingPunct="0">
              <a:lnSpc>
                <a:spcPct val="100000"/>
              </a:lnSpc>
              <a:spcBef>
                <a:spcPct val="0"/>
              </a:spcBef>
              <a:spcAft>
                <a:spcPct val="0"/>
              </a:spcAft>
              <a:buClrTx/>
              <a:buSzTx/>
              <a:tabLst>
                <a:tab pos="571500" algn="l"/>
              </a:tabLst>
            </a:pP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2. PHP</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400" b="0" i="0" u="none" strike="noStrike" cap="none" normalizeH="0" baseline="0" smtClean="0">
              <a:ln>
                <a:noFill/>
              </a:ln>
              <a:solidFill>
                <a:schemeClr val="tx1"/>
              </a:solidFill>
              <a:effectLst/>
              <a:latin typeface="Arial" pitchFamily="34" charset="0"/>
            </a:endParaRPr>
          </a:p>
          <a:p>
            <a:pPr marL="0" marR="0" lvl="0" algn="l" defTabSz="914400" rtl="0" eaLnBrk="0" fontAlgn="base" latinLnBrk="0" hangingPunct="0">
              <a:lnSpc>
                <a:spcPct val="100000"/>
              </a:lnSpc>
              <a:spcBef>
                <a:spcPct val="0"/>
              </a:spcBef>
              <a:spcAft>
                <a:spcPct val="0"/>
              </a:spcAft>
              <a:buClrTx/>
              <a:buSzTx/>
              <a:tabLst>
                <a:tab pos="571500" algn="l"/>
              </a:tabLst>
            </a:pP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3. MySQL</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400" b="0" i="0" u="none" strike="noStrike" cap="none" normalizeH="0" baseline="0" smtClean="0">
              <a:ln>
                <a:noFill/>
              </a:ln>
              <a:solidFill>
                <a:schemeClr val="tx1"/>
              </a:solidFill>
              <a:effectLst/>
              <a:latin typeface="Arial" pitchFamily="34" charset="0"/>
            </a:endParaRPr>
          </a:p>
          <a:p>
            <a:pPr marL="0" marR="0" lvl="0" algn="l" defTabSz="914400" rtl="0" eaLnBrk="0" fontAlgn="base" latinLnBrk="0" hangingPunct="0">
              <a:lnSpc>
                <a:spcPct val="100000"/>
              </a:lnSpc>
              <a:spcBef>
                <a:spcPct val="0"/>
              </a:spcBef>
              <a:spcAft>
                <a:spcPct val="0"/>
              </a:spcAft>
              <a:buClrTx/>
              <a:buSzTx/>
              <a:tabLst>
                <a:tab pos="571500" algn="l"/>
              </a:tabLst>
            </a:pP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4. phpMyAdmin</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400" b="0" i="0" u="none" strike="noStrike" cap="none" normalizeH="0" baseline="0" smtClean="0">
              <a:ln>
                <a:noFill/>
              </a:ln>
              <a:solidFill>
                <a:schemeClr val="tx1"/>
              </a:solidFill>
              <a:effectLst/>
              <a:latin typeface="Arial" pitchFamily="34" charset="0"/>
              <a:ea typeface="Times New Roman" pitchFamily="18" charset="0"/>
            </a:endParaRPr>
          </a:p>
          <a:p>
            <a:pPr marL="0" marR="0" lvl="0" algn="l" defTabSz="914400" rtl="0" eaLnBrk="0" fontAlgn="base" latinLnBrk="0" hangingPunct="0">
              <a:lnSpc>
                <a:spcPct val="100000"/>
              </a:lnSpc>
              <a:spcBef>
                <a:spcPct val="0"/>
              </a:spcBef>
              <a:spcAft>
                <a:spcPct val="0"/>
              </a:spcAft>
              <a:buClrTx/>
              <a:buSzTx/>
              <a:buFontTx/>
              <a:buNone/>
              <a:tabLst>
                <a:tab pos="571500" algn="l"/>
              </a:tabLst>
            </a:pPr>
            <a:r>
              <a:rPr kumimoji="0" lang="en-US" sz="1400" b="0" i="0" u="none" strike="noStrike" cap="none" normalizeH="0" baseline="0" smtClean="0">
                <a:ln>
                  <a:noFill/>
                </a:ln>
                <a:solidFill>
                  <a:schemeClr val="tx1"/>
                </a:solidFill>
                <a:effectLst/>
                <a:latin typeface="Arial" pitchFamily="34" charset="0"/>
                <a:ea typeface="Times New Roman" pitchFamily="18" charset="0"/>
              </a:rPr>
              <a:t>Konsep dari </a:t>
            </a:r>
            <a:r>
              <a:rPr kumimoji="0" lang="en-US" sz="1400" b="0" i="1" u="none" strike="noStrike" cap="none" normalizeH="0" baseline="0" smtClean="0">
                <a:ln>
                  <a:noFill/>
                </a:ln>
                <a:solidFill>
                  <a:schemeClr val="tx1"/>
                </a:solidFill>
                <a:effectLst/>
                <a:latin typeface="Arial" pitchFamily="34" charset="0"/>
                <a:ea typeface="Times New Roman" pitchFamily="18" charset="0"/>
              </a:rPr>
              <a:t>AppServ</a:t>
            </a:r>
            <a:r>
              <a:rPr kumimoji="0" lang="en-US" sz="1400" b="0" i="0" u="none" strike="noStrike" cap="none" normalizeH="0" baseline="0" smtClean="0">
                <a:ln>
                  <a:noFill/>
                </a:ln>
                <a:solidFill>
                  <a:schemeClr val="tx1"/>
                </a:solidFill>
                <a:effectLst/>
                <a:latin typeface="Arial" pitchFamily="34" charset="0"/>
                <a:ea typeface="Times New Roman" pitchFamily="18" charset="0"/>
              </a:rPr>
              <a:t> adalah cara mudah untuk</a:t>
            </a:r>
            <a:r>
              <a:rPr kumimoji="0" lang="en-US" sz="1400" b="0" i="1" u="none" strike="noStrike" cap="none" normalizeH="0" baseline="0" smtClean="0">
                <a:ln>
                  <a:noFill/>
                </a:ln>
                <a:solidFill>
                  <a:schemeClr val="tx1"/>
                </a:solidFill>
                <a:effectLst/>
                <a:latin typeface="Arial" pitchFamily="34" charset="0"/>
                <a:ea typeface="Times New Roman" pitchFamily="18" charset="0"/>
              </a:rPr>
              <a:t> install Apache, PHP, MySQL</a:t>
            </a:r>
            <a:r>
              <a:rPr kumimoji="0" lang="en-US" sz="1400" b="0" i="0" u="none" strike="noStrike" cap="none" normalizeH="0" baseline="0" smtClean="0">
                <a:ln>
                  <a:noFill/>
                </a:ln>
                <a:solidFill>
                  <a:schemeClr val="tx1"/>
                </a:solidFill>
                <a:effectLst/>
                <a:latin typeface="Arial" pitchFamily="34" charset="0"/>
                <a:ea typeface="Times New Roman" pitchFamily="18" charset="0"/>
              </a:rPr>
              <a:t> dalam 1 (satu) menit.</a:t>
            </a:r>
            <a:r>
              <a:rPr kumimoji="0" lang="en-US" sz="1400" b="0" i="0" u="none" strike="noStrike" cap="none" normalizeH="0" baseline="0" smtClean="0">
                <a:ln>
                  <a:noFill/>
                </a:ln>
                <a:solidFill>
                  <a:schemeClr val="tx1"/>
                </a:solidFill>
                <a:effectLst/>
                <a:latin typeface="Arial" pitchFamily="34" charset="0"/>
              </a:rPr>
              <a:t> </a:t>
            </a:r>
          </a:p>
        </p:txBody>
      </p:sp>
      <p:sp>
        <p:nvSpPr>
          <p:cNvPr id="11" name="Rounded Rectangle 10"/>
          <p:cNvSpPr/>
          <p:nvPr/>
        </p:nvSpPr>
        <p:spPr>
          <a:xfrm>
            <a:off x="4143372" y="1214428"/>
            <a:ext cx="71438" cy="371477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357686" y="2285998"/>
            <a:ext cx="4286280" cy="2143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6" name="Rounded Rectangle 15"/>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13</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to="" calcmode="lin" valueType="num">
                                      <p:cBhvr>
                                        <p:cTn id="7" dur="1" fill="hold"/>
                                        <p:tgtEl>
                                          <p:spTgt spid="15"/>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54273"/>
                                        </p:tgtEl>
                                        <p:attrNameLst>
                                          <p:attrName>style.visibility</p:attrName>
                                        </p:attrNameLst>
                                      </p:cBhvr>
                                      <p:to>
                                        <p:strVal val="visible"/>
                                      </p:to>
                                    </p:set>
                                    <p:anim to="" calcmode="lin" valueType="num">
                                      <p:cBhvr>
                                        <p:cTn id="15" dur="1" fill="hold"/>
                                        <p:tgtEl>
                                          <p:spTgt spid="5427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 to="" calcmode="lin" valueType="num">
                                      <p:cBhvr>
                                        <p:cTn id="18" dur="1" fill="hold"/>
                                        <p:tgtEl>
                                          <p:spTgt spid="11"/>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to="" calcmode="lin" valueType="num">
                                      <p:cBhvr>
                                        <p:cTn id="23" dur="1" fill="hold"/>
                                        <p:tgtEl>
                                          <p:spTgt spid="10"/>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to="" calcmode="lin" valueType="num">
                                      <p:cBhvr>
                                        <p:cTn id="26" dur="1" fill="hold"/>
                                        <p:tgtEl>
                                          <p:spTgt spid="12"/>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54274"/>
                                        </p:tgtEl>
                                        <p:attrNameLst>
                                          <p:attrName>style.visibility</p:attrName>
                                        </p:attrNameLst>
                                      </p:cBhvr>
                                      <p:to>
                                        <p:strVal val="visible"/>
                                      </p:to>
                                    </p:set>
                                    <p:anim to="" calcmode="lin" valueType="num">
                                      <p:cBhvr>
                                        <p:cTn id="31" dur="1" fill="hold"/>
                                        <p:tgtEl>
                                          <p:spTgt spid="54274"/>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to="" calcmode="lin" valueType="num">
                                      <p:cBhvr>
                                        <p:cTn id="34"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3" grpId="0"/>
      <p:bldP spid="10" grpId="0"/>
      <p:bldP spid="54274" grpId="0"/>
      <p:bldP spid="11" grpId="0" animBg="1"/>
      <p:bldP spid="12" grpId="0" animBg="1"/>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5297" name="Rectangle 1"/>
          <p:cNvSpPr>
            <a:spLocks noChangeArrowheads="1"/>
          </p:cNvSpPr>
          <p:nvPr/>
        </p:nvSpPr>
        <p:spPr bwMode="auto">
          <a:xfrm>
            <a:off x="642910" y="1071552"/>
            <a:ext cx="6858048" cy="38779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tab pos="571500" algn="l"/>
              </a:tabLst>
            </a:pPr>
            <a:r>
              <a:rPr kumimoji="0" lang="en-US" b="1" i="1" u="sng"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200" b="1" i="1" u="sng"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200" b="1" i="1" u="sng"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200" b="1" i="1" u="sng"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defTabSz="914400" rtl="0" eaLnBrk="1" fontAlgn="base" latinLnBrk="0" hangingPunct="1">
              <a:lnSpc>
                <a:spcPct val="100000"/>
              </a:lnSpc>
              <a:spcBef>
                <a:spcPct val="0"/>
              </a:spcBef>
              <a:spcAft>
                <a:spcPct val="0"/>
              </a:spcAft>
              <a:buClrTx/>
              <a:buSzTx/>
              <a:buFontTx/>
              <a:buNone/>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James Martin</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dalam bukunya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 Organization, Prentice Hall, Second Edition, September 1977, </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menyatakan:</a:t>
            </a:r>
            <a:b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200" b="0" i="0" u="none" strike="noStrike" cap="none" normalizeH="0" baseline="0" smtClean="0">
              <a:ln>
                <a:noFill/>
              </a:ln>
              <a:solidFill>
                <a:schemeClr val="tx1"/>
              </a:solidFill>
              <a:effectLst/>
              <a:latin typeface="Arial" pitchFamily="34" charset="0"/>
            </a:endParaRPr>
          </a:p>
          <a:p>
            <a:pPr marL="0" marR="0" lvl="0" defTabSz="914400" rtl="0" eaLnBrk="0" fontAlgn="base" latinLnBrk="0" hangingPunct="0">
              <a:lnSpc>
                <a:spcPct val="100000"/>
              </a:lnSpc>
              <a:spcBef>
                <a:spcPct val="0"/>
              </a:spcBef>
              <a:spcAft>
                <a:spcPct val="0"/>
              </a:spcAft>
              <a:buClrTx/>
              <a:buSzTx/>
              <a:buFontTx/>
              <a:buNone/>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adalah suatu kumpulan data terhubung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(interrelated data)</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disimpan secara bersama-sama pada suatu media, tanpa mengatap satu sama lain atau tidak perlu suatu kerangkapan data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(controlled redundancy)</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dengan cara tertentu sehingga mudah digunakan atau ditampilkan kembali: dapat digunakan oleh satu atau lebih program aplikasi secara optimal, data disimpan tanpa mengalami ketergantungan pada program sehingga penambahan, pengambilan, dan modifikasi dapat dilakukan dengan mudah dan terkontrol.”</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None/>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Dari pengertian tersebut dapat disimpulkan bahwa sistem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mempunyai beberapa kriteria yang penting, yaitu:</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Bersifat data oriented dan bukan program oriented;</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Dapat digunakan oleh beberapa program aplikasi tanpa perlu mengubah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-nya;</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Dapat berkembang dengan mudah baik volume maupun strukturnya;</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Dapat memenuhi kebutuhan sistem-sistem baru secara mudah;</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Dapat digunakan dengan cara-cara yang berbeda;</a:t>
            </a:r>
            <a:endParaRPr kumimoji="0" lang="en-US" sz="12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Kerangkapan data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 redundancy)</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minimal.</a:t>
            </a:r>
            <a:endParaRPr kumimoji="0" lang="en-US" sz="1200" b="0" i="0" u="none" strike="noStrike" cap="none" normalizeH="0" baseline="0" smtClean="0">
              <a:ln>
                <a:noFill/>
              </a:ln>
              <a:solidFill>
                <a:schemeClr val="tx1"/>
              </a:solidFill>
              <a:effectLst/>
              <a:latin typeface="Arial" pitchFamily="34" charset="0"/>
            </a:endParaRPr>
          </a:p>
        </p:txBody>
      </p:sp>
      <p:sp>
        <p:nvSpPr>
          <p:cNvPr id="13" name="TextBox 12"/>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4" name="Rounded Rectangle 13"/>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14</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55297"/>
                                        </p:tgtEl>
                                        <p:attrNameLst>
                                          <p:attrName>style.visibility</p:attrName>
                                        </p:attrNameLst>
                                      </p:cBhvr>
                                      <p:to>
                                        <p:strVal val="visible"/>
                                      </p:to>
                                    </p:set>
                                    <p:anim to="" calcmode="lin" valueType="num">
                                      <p:cBhvr>
                                        <p:cTn id="15" dur="1" fill="hold"/>
                                        <p:tgtEl>
                                          <p:spTgt spid="55297"/>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to="" calcmode="lin" valueType="num">
                                      <p:cBhvr>
                                        <p:cTn id="18"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7" grpId="0"/>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714348" y="1285866"/>
            <a:ext cx="4714908" cy="3323987"/>
          </a:xfrm>
          <a:prstGeom prst="rect">
            <a:avLst/>
          </a:prstGeom>
        </p:spPr>
        <p:txBody>
          <a:bodyPr wrap="square">
            <a:spAutoFit/>
          </a:bodyPr>
          <a:lstStyle/>
          <a:p>
            <a:r>
              <a:rPr lang="en-US" sz="1400" b="1" i="1" u="sng" smtClean="0">
                <a:latin typeface="Arial" pitchFamily="34" charset="0"/>
                <a:cs typeface="Arial" pitchFamily="34" charset="0"/>
              </a:rPr>
              <a:t>Data Flow Diagram (DFD)</a:t>
            </a:r>
            <a:r>
              <a:rPr lang="en-US" sz="1400" smtClean="0">
                <a:latin typeface="Arial" pitchFamily="34" charset="0"/>
                <a:cs typeface="Arial" pitchFamily="34" charset="0"/>
              </a:rPr>
              <a:t> merupakan model dari sistem untuk menggambarkan pembagian sistem ke </a:t>
            </a:r>
            <a:r>
              <a:rPr lang="en-US" sz="1400" i="1" smtClean="0">
                <a:latin typeface="Arial" pitchFamily="34" charset="0"/>
                <a:cs typeface="Arial" pitchFamily="34" charset="0"/>
              </a:rPr>
              <a:t>modul</a:t>
            </a:r>
            <a:r>
              <a:rPr lang="en-US" sz="1400" smtClean="0">
                <a:latin typeface="Arial" pitchFamily="34" charset="0"/>
                <a:cs typeface="Arial" pitchFamily="34" charset="0"/>
              </a:rPr>
              <a:t> yang lebih kecil. </a:t>
            </a:r>
            <a:br>
              <a:rPr lang="en-US" sz="1400" smtClean="0">
                <a:latin typeface="Arial" pitchFamily="34" charset="0"/>
                <a:cs typeface="Arial" pitchFamily="34" charset="0"/>
              </a:rPr>
            </a:br>
            <a:r>
              <a:rPr lang="en-US" sz="1400" smtClean="0">
                <a:latin typeface="Arial" pitchFamily="34" charset="0"/>
                <a:cs typeface="Arial" pitchFamily="34" charset="0"/>
              </a:rPr>
              <a:t>Salah satu keuntungan menggunakan </a:t>
            </a:r>
            <a:r>
              <a:rPr lang="en-US" sz="1400" i="1" smtClean="0">
                <a:latin typeface="Arial" pitchFamily="34" charset="0"/>
                <a:cs typeface="Arial" pitchFamily="34" charset="0"/>
              </a:rPr>
              <a:t>Data Flow Diagram</a:t>
            </a:r>
            <a:r>
              <a:rPr lang="en-US" sz="1400" smtClean="0">
                <a:latin typeface="Arial" pitchFamily="34" charset="0"/>
                <a:cs typeface="Arial" pitchFamily="34" charset="0"/>
              </a:rPr>
              <a:t> adalah memudahkan pemakai atau </a:t>
            </a:r>
            <a:r>
              <a:rPr lang="en-US" sz="1400" i="1" smtClean="0">
                <a:latin typeface="Arial" pitchFamily="34" charset="0"/>
                <a:cs typeface="Arial" pitchFamily="34" charset="0"/>
              </a:rPr>
              <a:t>user</a:t>
            </a:r>
            <a:r>
              <a:rPr lang="en-US" sz="1400" smtClean="0">
                <a:latin typeface="Arial" pitchFamily="34" charset="0"/>
                <a:cs typeface="Arial" pitchFamily="34" charset="0"/>
              </a:rPr>
              <a:t> yang kurang menguasai bidang komputer untuk mengerti sistem yang akan dikerjakan.</a:t>
            </a:r>
            <a:br>
              <a:rPr lang="en-US" sz="1400" smtClean="0">
                <a:latin typeface="Arial" pitchFamily="34" charset="0"/>
                <a:cs typeface="Arial" pitchFamily="34" charset="0"/>
              </a:rPr>
            </a:br>
            <a:endParaRPr lang="en-US" sz="1400" smtClean="0">
              <a:latin typeface="Arial" pitchFamily="34" charset="0"/>
              <a:cs typeface="Arial" pitchFamily="34" charset="0"/>
            </a:endParaRPr>
          </a:p>
          <a:p>
            <a:r>
              <a:rPr lang="en-US" sz="1400" smtClean="0">
                <a:latin typeface="Arial" pitchFamily="34" charset="0"/>
                <a:cs typeface="Arial" pitchFamily="34" charset="0"/>
              </a:rPr>
              <a:t>DFD mempunyai elemen-elemen dasar diantaranya adalah:</a:t>
            </a:r>
          </a:p>
          <a:p>
            <a:pPr marL="342900" indent="-342900">
              <a:buAutoNum type="arabicPeriod"/>
            </a:pPr>
            <a:r>
              <a:rPr lang="en-US" sz="1400" smtClean="0">
                <a:latin typeface="Arial" pitchFamily="34" charset="0"/>
                <a:cs typeface="Arial" pitchFamily="34" charset="0"/>
              </a:rPr>
              <a:t>External Entity;</a:t>
            </a:r>
          </a:p>
          <a:p>
            <a:pPr marL="342900" indent="-342900">
              <a:buAutoNum type="arabicPeriod"/>
            </a:pPr>
            <a:r>
              <a:rPr lang="en-US" sz="1400" smtClean="0">
                <a:latin typeface="Arial" pitchFamily="34" charset="0"/>
                <a:cs typeface="Arial" pitchFamily="34" charset="0"/>
              </a:rPr>
              <a:t>Data Flow;</a:t>
            </a:r>
          </a:p>
          <a:p>
            <a:pPr marL="342900" indent="-342900">
              <a:buAutoNum type="arabicPeriod"/>
            </a:pPr>
            <a:r>
              <a:rPr lang="en-US" sz="1400" smtClean="0">
                <a:latin typeface="Arial" pitchFamily="34" charset="0"/>
                <a:cs typeface="Arial" pitchFamily="34" charset="0"/>
              </a:rPr>
              <a:t>Process;</a:t>
            </a:r>
          </a:p>
          <a:p>
            <a:pPr marL="342900" indent="-342900">
              <a:buAutoNum type="arabicPeriod"/>
            </a:pPr>
            <a:r>
              <a:rPr lang="en-US" sz="1400" smtClean="0">
                <a:latin typeface="Arial" pitchFamily="34" charset="0"/>
                <a:cs typeface="Arial" pitchFamily="34" charset="0"/>
              </a:rPr>
              <a:t>Data Store;</a:t>
            </a:r>
          </a:p>
          <a:p>
            <a:pPr marL="342900" indent="-342900">
              <a:buAutoNum type="arabicPeriod"/>
            </a:pPr>
            <a:r>
              <a:rPr lang="en-US" sz="1400" smtClean="0">
                <a:latin typeface="Arial" pitchFamily="34" charset="0"/>
                <a:cs typeface="Arial" pitchFamily="34" charset="0"/>
              </a:rPr>
              <a:t>Kamus Data.</a:t>
            </a:r>
            <a:endParaRPr lang="en-US" sz="1400">
              <a:latin typeface="Arial" pitchFamily="34" charset="0"/>
              <a:cs typeface="Arial" pitchFamily="34" charset="0"/>
            </a:endParaRPr>
          </a:p>
        </p:txBody>
      </p:sp>
      <p:pic>
        <p:nvPicPr>
          <p:cNvPr id="7" name="Picture 6" descr="Gambar 4.6.jpg"/>
          <p:cNvPicPr>
            <a:picLocks noChangeAspect="1"/>
          </p:cNvPicPr>
          <p:nvPr/>
        </p:nvPicPr>
        <p:blipFill>
          <a:blip r:embed="rId2"/>
          <a:stretch>
            <a:fillRect/>
          </a:stretch>
        </p:blipFill>
        <p:spPr>
          <a:xfrm>
            <a:off x="5929322" y="1071552"/>
            <a:ext cx="2890505" cy="3643338"/>
          </a:xfrm>
          <a:prstGeom prst="rect">
            <a:avLst/>
          </a:prstGeom>
        </p:spPr>
      </p:pic>
      <p:sp>
        <p:nvSpPr>
          <p:cNvPr id="8" name="TextBox 7"/>
          <p:cNvSpPr txBox="1"/>
          <p:nvPr/>
        </p:nvSpPr>
        <p:spPr>
          <a:xfrm>
            <a:off x="7072330" y="4714890"/>
            <a:ext cx="893193" cy="246221"/>
          </a:xfrm>
          <a:prstGeom prst="rect">
            <a:avLst/>
          </a:prstGeom>
          <a:noFill/>
        </p:spPr>
        <p:txBody>
          <a:bodyPr wrap="none" rtlCol="0">
            <a:spAutoFit/>
          </a:bodyPr>
          <a:lstStyle/>
          <a:p>
            <a:r>
              <a:rPr lang="en-US" sz="1000" smtClean="0">
                <a:latin typeface="Arial" pitchFamily="34" charset="0"/>
                <a:cs typeface="Arial" pitchFamily="34" charset="0"/>
              </a:rPr>
              <a:t>Contoh DFD</a:t>
            </a:r>
            <a:endParaRPr lang="en-US" sz="1000">
              <a:latin typeface="Arial" pitchFamily="34" charset="0"/>
              <a:cs typeface="Arial" pitchFamily="34" charset="0"/>
            </a:endParaRPr>
          </a:p>
        </p:txBody>
      </p:sp>
      <p:sp>
        <p:nvSpPr>
          <p:cNvPr id="10" name="TextBox 9"/>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1" name="Rounded Rectangle 10"/>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15</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to="" calcmode="lin" valueType="num">
                                      <p:cBhvr>
                                        <p:cTn id="18" dur="1" fill="hold"/>
                                        <p:tgtEl>
                                          <p:spTgt spid="7"/>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to="" calcmode="lin" valueType="num">
                                      <p:cBhvr>
                                        <p:cTn id="21" dur="1" fill="hold"/>
                                        <p:tgtEl>
                                          <p:spTgt spid="8"/>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to="" calcmode="lin" valueType="num">
                                      <p:cBhvr>
                                        <p:cTn id="24"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6321" name="Rectangle 1"/>
          <p:cNvSpPr>
            <a:spLocks noChangeArrowheads="1"/>
          </p:cNvSpPr>
          <p:nvPr/>
        </p:nvSpPr>
        <p:spPr bwMode="auto">
          <a:xfrm>
            <a:off x="642910" y="1214428"/>
            <a:ext cx="442915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tab pos="342900" algn="l"/>
              </a:tabLst>
            </a:pPr>
            <a:r>
              <a:rPr kumimoji="0" lang="en-US" b="1" i="1" u="sng" strike="noStrike" cap="none" normalizeH="0" baseline="0" smtClean="0">
                <a:ln>
                  <a:noFill/>
                </a:ln>
                <a:solidFill>
                  <a:schemeClr val="tx1"/>
                </a:solidFill>
                <a:effectLst/>
                <a:latin typeface="Arial" pitchFamily="34" charset="0"/>
                <a:ea typeface="Times New Roman" pitchFamily="18" charset="0"/>
                <a:cs typeface="Arial" pitchFamily="34" charset="0"/>
              </a:rPr>
              <a:t>Entity Relationship Diagram (ERD)</a:t>
            </a:r>
            <a:r>
              <a:rPr kumimoji="0" lang="en-US"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adalah suatu model jaringan yang menggunakan susunan data yang disimpan dalam sistem secara abstrak. Jadi jelaslah bahwa </a:t>
            </a:r>
            <a:r>
              <a:rPr kumimoji="0" lang="en-US" b="0" i="1" u="none" strike="noStrike" cap="none" normalizeH="0" baseline="0" smtClean="0">
                <a:ln>
                  <a:noFill/>
                </a:ln>
                <a:solidFill>
                  <a:schemeClr val="tx1"/>
                </a:solidFill>
                <a:effectLst/>
                <a:latin typeface="Arial" pitchFamily="34" charset="0"/>
                <a:ea typeface="Times New Roman" pitchFamily="18" charset="0"/>
                <a:cs typeface="Arial" pitchFamily="34" charset="0"/>
              </a:rPr>
              <a:t>Entity Relationship Diagram</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 ini berbeda dengan </a:t>
            </a:r>
            <a:r>
              <a:rPr kumimoji="0" lang="en-US"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 Flow Diagram</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merupakan suatu model jaringan fungsi yang akan dilaksanakan oleh sistem, sedangkan </a:t>
            </a:r>
            <a:r>
              <a:rPr kumimoji="0" lang="en-US" b="0" i="1" u="none" strike="noStrike" cap="none" normalizeH="0" baseline="0" smtClean="0">
                <a:ln>
                  <a:noFill/>
                </a:ln>
                <a:solidFill>
                  <a:schemeClr val="tx1"/>
                </a:solidFill>
                <a:effectLst/>
                <a:latin typeface="Arial" pitchFamily="34" charset="0"/>
                <a:ea typeface="Times New Roman" pitchFamily="18" charset="0"/>
                <a:cs typeface="Arial" pitchFamily="34" charset="0"/>
              </a:rPr>
              <a:t>Entity Relationship Diagram </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merupakan model jaringan data yang menekankan pada struktur-struktur dan </a:t>
            </a:r>
            <a:r>
              <a:rPr kumimoji="0" lang="en-US"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relationship</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data.</a:t>
            </a:r>
            <a:endParaRPr kumimoji="0" lang="en-US" b="0" i="0" u="none" strike="noStrike" cap="none" normalizeH="0" baseline="0" smtClean="0">
              <a:ln>
                <a:noFill/>
              </a:ln>
              <a:solidFill>
                <a:schemeClr val="tx1"/>
              </a:solidFill>
              <a:effectLst/>
              <a:latin typeface="Arial" pitchFamily="34" charset="0"/>
            </a:endParaRPr>
          </a:p>
        </p:txBody>
      </p:sp>
      <p:sp>
        <p:nvSpPr>
          <p:cNvPr id="56349" name="Rectangle 29"/>
          <p:cNvSpPr>
            <a:spLocks noChangeArrowheads="1"/>
          </p:cNvSpPr>
          <p:nvPr/>
        </p:nvSpPr>
        <p:spPr bwMode="auto">
          <a:xfrm>
            <a:off x="5129226" y="2274879"/>
            <a:ext cx="914400" cy="457200"/>
          </a:xfrm>
          <a:prstGeom prst="rect">
            <a:avLst/>
          </a:prstGeom>
          <a:solidFill>
            <a:srgbClr val="FFFFFF"/>
          </a:solidFill>
          <a:ln w="12700">
            <a:solidFill>
              <a:srgbClr val="000000"/>
            </a:solidFill>
            <a:miter lim="800000"/>
            <a:headEnd/>
            <a:tailEnd/>
          </a:ln>
        </p:spPr>
        <p:txBody>
          <a:bodyPr vert="horz" wrap="square" lIns="91440" tIns="118800" rIns="91440" bIns="1188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pitchFamily="34" charset="0"/>
              </a:rPr>
              <a:t>Mahasiswa</a:t>
            </a:r>
            <a:endParaRPr kumimoji="0" lang="en-US" sz="1800" b="0" i="0" u="none" strike="noStrike" cap="none" normalizeH="0" baseline="0" smtClean="0">
              <a:ln>
                <a:noFill/>
              </a:ln>
              <a:solidFill>
                <a:schemeClr val="tx1"/>
              </a:solidFill>
              <a:effectLst/>
              <a:latin typeface="Arial" pitchFamily="34" charset="0"/>
            </a:endParaRPr>
          </a:p>
        </p:txBody>
      </p:sp>
      <p:sp>
        <p:nvSpPr>
          <p:cNvPr id="56350" name="AutoShape 30"/>
          <p:cNvSpPr>
            <a:spLocks noChangeArrowheads="1"/>
          </p:cNvSpPr>
          <p:nvPr/>
        </p:nvSpPr>
        <p:spPr bwMode="auto">
          <a:xfrm>
            <a:off x="6272226" y="2114542"/>
            <a:ext cx="1371600" cy="685800"/>
          </a:xfrm>
          <a:prstGeom prst="diamond">
            <a:avLst/>
          </a:prstGeom>
          <a:solidFill>
            <a:srgbClr val="FFFFFF"/>
          </a:solidFill>
          <a:ln w="12700">
            <a:solidFill>
              <a:srgbClr val="000000"/>
            </a:solidFill>
            <a:miter lim="800000"/>
            <a:headEnd/>
            <a:tailEnd/>
          </a:ln>
        </p:spPr>
        <p:txBody>
          <a:bodyPr vert="horz" wrap="square" lIns="91440" tIns="118800" rIns="91440" bIns="1188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pitchFamily="34" charset="0"/>
              </a:rPr>
              <a:t>Ambil</a:t>
            </a:r>
            <a:endParaRPr kumimoji="0" lang="en-US" sz="1800" b="0" i="0" u="none" strike="noStrike" cap="none" normalizeH="0" baseline="0" smtClean="0">
              <a:ln>
                <a:noFill/>
              </a:ln>
              <a:solidFill>
                <a:schemeClr val="tx1"/>
              </a:solidFill>
              <a:effectLst/>
              <a:latin typeface="Arial" pitchFamily="34" charset="0"/>
            </a:endParaRPr>
          </a:p>
        </p:txBody>
      </p:sp>
      <p:sp>
        <p:nvSpPr>
          <p:cNvPr id="56351" name="Rectangle 31"/>
          <p:cNvSpPr>
            <a:spLocks noChangeArrowheads="1"/>
          </p:cNvSpPr>
          <p:nvPr/>
        </p:nvSpPr>
        <p:spPr bwMode="auto">
          <a:xfrm>
            <a:off x="7872426" y="2274879"/>
            <a:ext cx="914400" cy="457200"/>
          </a:xfrm>
          <a:prstGeom prst="rect">
            <a:avLst/>
          </a:prstGeom>
          <a:solidFill>
            <a:srgbClr val="FFFFFF"/>
          </a:solidFill>
          <a:ln w="12700">
            <a:solidFill>
              <a:srgbClr val="000000"/>
            </a:solidFill>
            <a:miter lim="800000"/>
            <a:headEnd/>
            <a:tailEnd/>
          </a:ln>
        </p:spPr>
        <p:txBody>
          <a:bodyPr vert="horz" wrap="square" lIns="91440" tIns="118800" rIns="91440" bIns="1188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pitchFamily="34" charset="0"/>
              </a:rPr>
              <a:t>Mahasiswa</a:t>
            </a:r>
            <a:endParaRPr kumimoji="0" lang="en-US" sz="1800" b="0" i="0" u="none" strike="noStrike" cap="none" normalizeH="0" baseline="0" smtClean="0">
              <a:ln>
                <a:noFill/>
              </a:ln>
              <a:solidFill>
                <a:schemeClr val="tx1"/>
              </a:solidFill>
              <a:effectLst/>
              <a:latin typeface="Arial" pitchFamily="34" charset="0"/>
            </a:endParaRPr>
          </a:p>
        </p:txBody>
      </p:sp>
      <p:sp>
        <p:nvSpPr>
          <p:cNvPr id="56352" name="Rectangle 32"/>
          <p:cNvSpPr>
            <a:spLocks noChangeArrowheads="1"/>
          </p:cNvSpPr>
          <p:nvPr/>
        </p:nvSpPr>
        <p:spPr bwMode="auto">
          <a:xfrm>
            <a:off x="6500826" y="1428742"/>
            <a:ext cx="914400" cy="457200"/>
          </a:xfrm>
          <a:prstGeom prst="rect">
            <a:avLst/>
          </a:prstGeom>
          <a:solidFill>
            <a:srgbClr val="FFFFFF"/>
          </a:solidFill>
          <a:ln w="12700">
            <a:solidFill>
              <a:srgbClr val="000000"/>
            </a:solidFill>
            <a:miter lim="800000"/>
            <a:headEnd/>
            <a:tailEnd/>
          </a:ln>
        </p:spPr>
        <p:txBody>
          <a:bodyPr vert="horz" wrap="square" lIns="91440" tIns="118800" rIns="91440" bIns="1188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pitchFamily="34" charset="0"/>
              </a:rPr>
              <a:t>Dosen</a:t>
            </a:r>
            <a:endParaRPr kumimoji="0" lang="en-US" sz="1800" b="0" i="0" u="none" strike="noStrike" cap="none" normalizeH="0" baseline="0" smtClean="0">
              <a:ln>
                <a:noFill/>
              </a:ln>
              <a:solidFill>
                <a:schemeClr val="tx1"/>
              </a:solidFill>
              <a:effectLst/>
              <a:latin typeface="Arial" pitchFamily="34" charset="0"/>
            </a:endParaRPr>
          </a:p>
        </p:txBody>
      </p:sp>
      <p:sp>
        <p:nvSpPr>
          <p:cNvPr id="56353" name="Oval 33"/>
          <p:cNvSpPr>
            <a:spLocks noChangeArrowheads="1"/>
          </p:cNvSpPr>
          <p:nvPr/>
        </p:nvSpPr>
        <p:spPr bwMode="auto">
          <a:xfrm>
            <a:off x="6500826" y="3028942"/>
            <a:ext cx="914400" cy="457200"/>
          </a:xfrm>
          <a:prstGeom prst="ellipse">
            <a:avLst/>
          </a:prstGeom>
          <a:solidFill>
            <a:srgbClr val="FFFFFF"/>
          </a:solidFill>
          <a:ln w="12700">
            <a:solidFill>
              <a:srgbClr val="000000"/>
            </a:solidFill>
            <a:round/>
            <a:headEnd/>
            <a:tailEnd/>
          </a:ln>
        </p:spPr>
        <p:txBody>
          <a:bodyPr vert="horz" wrap="square" lIns="91440" tIns="118800" rIns="91440" bIns="11880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pitchFamily="34" charset="0"/>
              </a:rPr>
              <a:t>SKS</a:t>
            </a:r>
            <a:endParaRPr kumimoji="0" lang="en-US" sz="1800" b="0" i="0" u="none" strike="noStrike" cap="none" normalizeH="0" baseline="0" smtClean="0">
              <a:ln>
                <a:noFill/>
              </a:ln>
              <a:solidFill>
                <a:schemeClr val="tx1"/>
              </a:solidFill>
              <a:effectLst/>
              <a:latin typeface="Arial" pitchFamily="34" charset="0"/>
            </a:endParaRPr>
          </a:p>
        </p:txBody>
      </p:sp>
      <p:sp>
        <p:nvSpPr>
          <p:cNvPr id="56354" name="Line 34"/>
          <p:cNvSpPr>
            <a:spLocks noChangeShapeType="1"/>
          </p:cNvSpPr>
          <p:nvPr/>
        </p:nvSpPr>
        <p:spPr bwMode="auto">
          <a:xfrm>
            <a:off x="6958026" y="2000242"/>
            <a:ext cx="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55" name="Line 35"/>
          <p:cNvSpPr>
            <a:spLocks noChangeShapeType="1"/>
          </p:cNvSpPr>
          <p:nvPr/>
        </p:nvSpPr>
        <p:spPr bwMode="auto">
          <a:xfrm flipH="1">
            <a:off x="6157926" y="2457442"/>
            <a:ext cx="114300" cy="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56" name="Line 36"/>
          <p:cNvSpPr>
            <a:spLocks noChangeShapeType="1"/>
          </p:cNvSpPr>
          <p:nvPr/>
        </p:nvSpPr>
        <p:spPr bwMode="auto">
          <a:xfrm>
            <a:off x="7643826" y="2457442"/>
            <a:ext cx="114300" cy="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57" name="Line 37"/>
          <p:cNvSpPr>
            <a:spLocks noChangeShapeType="1"/>
          </p:cNvSpPr>
          <p:nvPr/>
        </p:nvSpPr>
        <p:spPr bwMode="auto">
          <a:xfrm flipH="1">
            <a:off x="6043626" y="24574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58" name="Line 38"/>
          <p:cNvSpPr>
            <a:spLocks noChangeShapeType="1"/>
          </p:cNvSpPr>
          <p:nvPr/>
        </p:nvSpPr>
        <p:spPr bwMode="auto">
          <a:xfrm flipH="1" flipV="1">
            <a:off x="6043626" y="23431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59" name="Line 39"/>
          <p:cNvSpPr>
            <a:spLocks noChangeShapeType="1"/>
          </p:cNvSpPr>
          <p:nvPr/>
        </p:nvSpPr>
        <p:spPr bwMode="auto">
          <a:xfrm>
            <a:off x="7758126" y="24574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60" name="Line 40"/>
          <p:cNvSpPr>
            <a:spLocks noChangeShapeType="1"/>
          </p:cNvSpPr>
          <p:nvPr/>
        </p:nvSpPr>
        <p:spPr bwMode="auto">
          <a:xfrm flipV="1">
            <a:off x="7758126" y="23431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61" name="Line 41"/>
          <p:cNvSpPr>
            <a:spLocks noChangeShapeType="1"/>
          </p:cNvSpPr>
          <p:nvPr/>
        </p:nvSpPr>
        <p:spPr bwMode="auto">
          <a:xfrm flipV="1">
            <a:off x="6958026" y="18859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62" name="Line 42"/>
          <p:cNvSpPr>
            <a:spLocks noChangeShapeType="1"/>
          </p:cNvSpPr>
          <p:nvPr/>
        </p:nvSpPr>
        <p:spPr bwMode="auto">
          <a:xfrm flipH="1" flipV="1">
            <a:off x="6843726" y="18859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63" name="Line 43"/>
          <p:cNvSpPr>
            <a:spLocks noChangeShapeType="1"/>
          </p:cNvSpPr>
          <p:nvPr/>
        </p:nvSpPr>
        <p:spPr bwMode="auto">
          <a:xfrm flipH="1">
            <a:off x="6843726" y="29146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364" name="Line 44"/>
          <p:cNvSpPr>
            <a:spLocks noChangeShapeType="1"/>
          </p:cNvSpPr>
          <p:nvPr/>
        </p:nvSpPr>
        <p:spPr bwMode="auto">
          <a:xfrm>
            <a:off x="6958026" y="2914642"/>
            <a:ext cx="11430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Line 34"/>
          <p:cNvSpPr>
            <a:spLocks noChangeShapeType="1"/>
          </p:cNvSpPr>
          <p:nvPr/>
        </p:nvSpPr>
        <p:spPr bwMode="auto">
          <a:xfrm>
            <a:off x="6956926" y="2805446"/>
            <a:ext cx="0" cy="114300"/>
          </a:xfrm>
          <a:prstGeom prst="line">
            <a:avLst/>
          </a:prstGeom>
          <a:no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Rectangle 45"/>
          <p:cNvSpPr/>
          <p:nvPr/>
        </p:nvSpPr>
        <p:spPr>
          <a:xfrm>
            <a:off x="5643570" y="3786196"/>
            <a:ext cx="2786660" cy="276999"/>
          </a:xfrm>
          <a:prstGeom prst="rect">
            <a:avLst/>
          </a:prstGeom>
        </p:spPr>
        <p:txBody>
          <a:bodyPr wrap="none">
            <a:spAutoFit/>
          </a:bodyPr>
          <a:lstStyle/>
          <a:p>
            <a:r>
              <a:rPr lang="en-US" sz="1200" smtClean="0">
                <a:latin typeface="Arial" pitchFamily="34" charset="0"/>
                <a:cs typeface="Arial" pitchFamily="34" charset="0"/>
              </a:rPr>
              <a:t>Contoh: Diagram </a:t>
            </a:r>
            <a:r>
              <a:rPr lang="en-US" sz="1200" i="1" smtClean="0">
                <a:latin typeface="Arial" pitchFamily="34" charset="0"/>
                <a:cs typeface="Arial" pitchFamily="34" charset="0"/>
              </a:rPr>
              <a:t>Relationship Ternary</a:t>
            </a:r>
            <a:endParaRPr lang="en-US" sz="1200">
              <a:latin typeface="Arial" pitchFamily="34" charset="0"/>
              <a:cs typeface="Arial" pitchFamily="34" charset="0"/>
            </a:endParaRPr>
          </a:p>
        </p:txBody>
      </p:sp>
      <p:sp>
        <p:nvSpPr>
          <p:cNvPr id="47" name="TextBox 46"/>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48" name="Rounded Rectangle 47"/>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16</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to="" calcmode="lin" valueType="num">
                                      <p:cBhvr>
                                        <p:cTn id="7" dur="1" fill="hold"/>
                                        <p:tgtEl>
                                          <p:spTgt spid="47"/>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56321"/>
                                        </p:tgtEl>
                                        <p:attrNameLst>
                                          <p:attrName>style.visibility</p:attrName>
                                        </p:attrNameLst>
                                      </p:cBhvr>
                                      <p:to>
                                        <p:strVal val="visible"/>
                                      </p:to>
                                    </p:set>
                                    <p:anim to="" calcmode="lin" valueType="num">
                                      <p:cBhvr>
                                        <p:cTn id="10" dur="1" fill="hold"/>
                                        <p:tgtEl>
                                          <p:spTgt spid="56321"/>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56352"/>
                                        </p:tgtEl>
                                        <p:attrNameLst>
                                          <p:attrName>style.visibility</p:attrName>
                                        </p:attrNameLst>
                                      </p:cBhvr>
                                      <p:to>
                                        <p:strVal val="visible"/>
                                      </p:to>
                                    </p:set>
                                    <p:anim to="" calcmode="lin" valueType="num">
                                      <p:cBhvr>
                                        <p:cTn id="13" dur="1" fill="hold"/>
                                        <p:tgtEl>
                                          <p:spTgt spid="56352"/>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56362"/>
                                        </p:tgtEl>
                                        <p:attrNameLst>
                                          <p:attrName>style.visibility</p:attrName>
                                        </p:attrNameLst>
                                      </p:cBhvr>
                                      <p:to>
                                        <p:strVal val="visible"/>
                                      </p:to>
                                    </p:set>
                                    <p:anim to="" calcmode="lin" valueType="num">
                                      <p:cBhvr>
                                        <p:cTn id="16" dur="1" fill="hold"/>
                                        <p:tgtEl>
                                          <p:spTgt spid="56362"/>
                                        </p:tgtEl>
                                        <p:attrNameLst>
                                          <p:attrName/>
                                        </p:attrNameLst>
                                      </p:cBhvr>
                                    </p:anim>
                                  </p:childTnLst>
                                </p:cTn>
                              </p:par>
                              <p:par>
                                <p:cTn id="17" presetID="24" presetClass="entr" presetSubtype="0" fill="hold" grpId="0" nodeType="withEffect">
                                  <p:stCondLst>
                                    <p:cond delay="0"/>
                                  </p:stCondLst>
                                  <p:childTnLst>
                                    <p:set>
                                      <p:cBhvr>
                                        <p:cTn id="18" dur="1" fill="hold">
                                          <p:stCondLst>
                                            <p:cond delay="0"/>
                                          </p:stCondLst>
                                        </p:cTn>
                                        <p:tgtEl>
                                          <p:spTgt spid="56361"/>
                                        </p:tgtEl>
                                        <p:attrNameLst>
                                          <p:attrName>style.visibility</p:attrName>
                                        </p:attrNameLst>
                                      </p:cBhvr>
                                      <p:to>
                                        <p:strVal val="visible"/>
                                      </p:to>
                                    </p:set>
                                    <p:anim to="" calcmode="lin" valueType="num">
                                      <p:cBhvr>
                                        <p:cTn id="19" dur="1" fill="hold"/>
                                        <p:tgtEl>
                                          <p:spTgt spid="56361"/>
                                        </p:tgtEl>
                                        <p:attrNameLst>
                                          <p:attrName/>
                                        </p:attrNameLst>
                                      </p:cBhvr>
                                    </p:anim>
                                  </p:childTnLst>
                                </p:cTn>
                              </p:par>
                              <p:par>
                                <p:cTn id="20" presetID="24" presetClass="entr" presetSubtype="0" fill="hold" grpId="0" nodeType="withEffect">
                                  <p:stCondLst>
                                    <p:cond delay="0"/>
                                  </p:stCondLst>
                                  <p:childTnLst>
                                    <p:set>
                                      <p:cBhvr>
                                        <p:cTn id="21" dur="1" fill="hold">
                                          <p:stCondLst>
                                            <p:cond delay="0"/>
                                          </p:stCondLst>
                                        </p:cTn>
                                        <p:tgtEl>
                                          <p:spTgt spid="56354"/>
                                        </p:tgtEl>
                                        <p:attrNameLst>
                                          <p:attrName>style.visibility</p:attrName>
                                        </p:attrNameLst>
                                      </p:cBhvr>
                                      <p:to>
                                        <p:strVal val="visible"/>
                                      </p:to>
                                    </p:set>
                                    <p:anim to="" calcmode="lin" valueType="num">
                                      <p:cBhvr>
                                        <p:cTn id="22" dur="1" fill="hold"/>
                                        <p:tgtEl>
                                          <p:spTgt spid="56354"/>
                                        </p:tgtEl>
                                        <p:attrNameLst>
                                          <p:attrName/>
                                        </p:attrNameLst>
                                      </p:cBhvr>
                                    </p:anim>
                                  </p:childTnLst>
                                </p:cTn>
                              </p:par>
                              <p:par>
                                <p:cTn id="23" presetID="24" presetClass="entr" presetSubtype="0" fill="hold" grpId="0" nodeType="withEffect">
                                  <p:stCondLst>
                                    <p:cond delay="0"/>
                                  </p:stCondLst>
                                  <p:childTnLst>
                                    <p:set>
                                      <p:cBhvr>
                                        <p:cTn id="24" dur="1" fill="hold">
                                          <p:stCondLst>
                                            <p:cond delay="0"/>
                                          </p:stCondLst>
                                        </p:cTn>
                                        <p:tgtEl>
                                          <p:spTgt spid="56349"/>
                                        </p:tgtEl>
                                        <p:attrNameLst>
                                          <p:attrName>style.visibility</p:attrName>
                                        </p:attrNameLst>
                                      </p:cBhvr>
                                      <p:to>
                                        <p:strVal val="visible"/>
                                      </p:to>
                                    </p:set>
                                    <p:anim to="" calcmode="lin" valueType="num">
                                      <p:cBhvr>
                                        <p:cTn id="25" dur="1" fill="hold"/>
                                        <p:tgtEl>
                                          <p:spTgt spid="56349"/>
                                        </p:tgtEl>
                                        <p:attrNameLst>
                                          <p:attrName/>
                                        </p:attrNameLst>
                                      </p:cBhvr>
                                    </p:anim>
                                  </p:childTnLst>
                                </p:cTn>
                              </p:par>
                              <p:par>
                                <p:cTn id="26" presetID="24" presetClass="entr" presetSubtype="0" fill="hold" grpId="0" nodeType="withEffect">
                                  <p:stCondLst>
                                    <p:cond delay="0"/>
                                  </p:stCondLst>
                                  <p:childTnLst>
                                    <p:set>
                                      <p:cBhvr>
                                        <p:cTn id="27" dur="1" fill="hold">
                                          <p:stCondLst>
                                            <p:cond delay="0"/>
                                          </p:stCondLst>
                                        </p:cTn>
                                        <p:tgtEl>
                                          <p:spTgt spid="56358"/>
                                        </p:tgtEl>
                                        <p:attrNameLst>
                                          <p:attrName>style.visibility</p:attrName>
                                        </p:attrNameLst>
                                      </p:cBhvr>
                                      <p:to>
                                        <p:strVal val="visible"/>
                                      </p:to>
                                    </p:set>
                                    <p:anim to="" calcmode="lin" valueType="num">
                                      <p:cBhvr>
                                        <p:cTn id="28" dur="1" fill="hold"/>
                                        <p:tgtEl>
                                          <p:spTgt spid="56358"/>
                                        </p:tgtEl>
                                        <p:attrNameLst>
                                          <p:attrName/>
                                        </p:attrNameLst>
                                      </p:cBhvr>
                                    </p:anim>
                                  </p:childTnLst>
                                </p:cTn>
                              </p:par>
                              <p:par>
                                <p:cTn id="29" presetID="24" presetClass="entr" presetSubtype="0" fill="hold" grpId="0" nodeType="withEffect">
                                  <p:stCondLst>
                                    <p:cond delay="0"/>
                                  </p:stCondLst>
                                  <p:childTnLst>
                                    <p:set>
                                      <p:cBhvr>
                                        <p:cTn id="30" dur="1" fill="hold">
                                          <p:stCondLst>
                                            <p:cond delay="0"/>
                                          </p:stCondLst>
                                        </p:cTn>
                                        <p:tgtEl>
                                          <p:spTgt spid="56357"/>
                                        </p:tgtEl>
                                        <p:attrNameLst>
                                          <p:attrName>style.visibility</p:attrName>
                                        </p:attrNameLst>
                                      </p:cBhvr>
                                      <p:to>
                                        <p:strVal val="visible"/>
                                      </p:to>
                                    </p:set>
                                    <p:anim to="" calcmode="lin" valueType="num">
                                      <p:cBhvr>
                                        <p:cTn id="31" dur="1" fill="hold"/>
                                        <p:tgtEl>
                                          <p:spTgt spid="56357"/>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56355"/>
                                        </p:tgtEl>
                                        <p:attrNameLst>
                                          <p:attrName>style.visibility</p:attrName>
                                        </p:attrNameLst>
                                      </p:cBhvr>
                                      <p:to>
                                        <p:strVal val="visible"/>
                                      </p:to>
                                    </p:set>
                                    <p:anim to="" calcmode="lin" valueType="num">
                                      <p:cBhvr>
                                        <p:cTn id="34" dur="1" fill="hold"/>
                                        <p:tgtEl>
                                          <p:spTgt spid="56355"/>
                                        </p:tgtEl>
                                        <p:attrNameLst>
                                          <p:attrName/>
                                        </p:attrNameLst>
                                      </p:cBhvr>
                                    </p:anim>
                                  </p:childTnLst>
                                </p:cTn>
                              </p:par>
                              <p:par>
                                <p:cTn id="35" presetID="24" presetClass="entr" presetSubtype="0" fill="hold" grpId="0" nodeType="withEffect">
                                  <p:stCondLst>
                                    <p:cond delay="0"/>
                                  </p:stCondLst>
                                  <p:childTnLst>
                                    <p:set>
                                      <p:cBhvr>
                                        <p:cTn id="36" dur="1" fill="hold">
                                          <p:stCondLst>
                                            <p:cond delay="0"/>
                                          </p:stCondLst>
                                        </p:cTn>
                                        <p:tgtEl>
                                          <p:spTgt spid="56350"/>
                                        </p:tgtEl>
                                        <p:attrNameLst>
                                          <p:attrName>style.visibility</p:attrName>
                                        </p:attrNameLst>
                                      </p:cBhvr>
                                      <p:to>
                                        <p:strVal val="visible"/>
                                      </p:to>
                                    </p:set>
                                    <p:anim to="" calcmode="lin" valueType="num">
                                      <p:cBhvr>
                                        <p:cTn id="37" dur="1" fill="hold"/>
                                        <p:tgtEl>
                                          <p:spTgt spid="56350"/>
                                        </p:tgtEl>
                                        <p:attrNameLst>
                                          <p:attrName/>
                                        </p:attrNameLst>
                                      </p:cBhvr>
                                    </p:anim>
                                  </p:childTnLst>
                                </p:cTn>
                              </p:par>
                              <p:par>
                                <p:cTn id="38" presetID="24" presetClass="entr" presetSubtype="0" fill="hold" grpId="0" nodeType="withEffect">
                                  <p:stCondLst>
                                    <p:cond delay="0"/>
                                  </p:stCondLst>
                                  <p:childTnLst>
                                    <p:set>
                                      <p:cBhvr>
                                        <p:cTn id="39" dur="1" fill="hold">
                                          <p:stCondLst>
                                            <p:cond delay="0"/>
                                          </p:stCondLst>
                                        </p:cTn>
                                        <p:tgtEl>
                                          <p:spTgt spid="56356"/>
                                        </p:tgtEl>
                                        <p:attrNameLst>
                                          <p:attrName>style.visibility</p:attrName>
                                        </p:attrNameLst>
                                      </p:cBhvr>
                                      <p:to>
                                        <p:strVal val="visible"/>
                                      </p:to>
                                    </p:set>
                                    <p:anim to="" calcmode="lin" valueType="num">
                                      <p:cBhvr>
                                        <p:cTn id="40" dur="1" fill="hold"/>
                                        <p:tgtEl>
                                          <p:spTgt spid="56356"/>
                                        </p:tgtEl>
                                        <p:attrNameLst>
                                          <p:attrName/>
                                        </p:attrNameLst>
                                      </p:cBhvr>
                                    </p:anim>
                                  </p:childTnLst>
                                </p:cTn>
                              </p:par>
                              <p:par>
                                <p:cTn id="41" presetID="24" presetClass="entr" presetSubtype="0" fill="hold" grpId="0" nodeType="withEffect">
                                  <p:stCondLst>
                                    <p:cond delay="0"/>
                                  </p:stCondLst>
                                  <p:childTnLst>
                                    <p:set>
                                      <p:cBhvr>
                                        <p:cTn id="42" dur="1" fill="hold">
                                          <p:stCondLst>
                                            <p:cond delay="0"/>
                                          </p:stCondLst>
                                        </p:cTn>
                                        <p:tgtEl>
                                          <p:spTgt spid="56360"/>
                                        </p:tgtEl>
                                        <p:attrNameLst>
                                          <p:attrName>style.visibility</p:attrName>
                                        </p:attrNameLst>
                                      </p:cBhvr>
                                      <p:to>
                                        <p:strVal val="visible"/>
                                      </p:to>
                                    </p:set>
                                    <p:anim to="" calcmode="lin" valueType="num">
                                      <p:cBhvr>
                                        <p:cTn id="43" dur="1" fill="hold"/>
                                        <p:tgtEl>
                                          <p:spTgt spid="56360"/>
                                        </p:tgtEl>
                                        <p:attrNameLst>
                                          <p:attrName/>
                                        </p:attrNameLst>
                                      </p:cBhvr>
                                    </p:anim>
                                  </p:childTnLst>
                                </p:cTn>
                              </p:par>
                              <p:par>
                                <p:cTn id="44" presetID="24" presetClass="entr" presetSubtype="0" fill="hold" grpId="0" nodeType="withEffect">
                                  <p:stCondLst>
                                    <p:cond delay="0"/>
                                  </p:stCondLst>
                                  <p:childTnLst>
                                    <p:set>
                                      <p:cBhvr>
                                        <p:cTn id="45" dur="1" fill="hold">
                                          <p:stCondLst>
                                            <p:cond delay="0"/>
                                          </p:stCondLst>
                                        </p:cTn>
                                        <p:tgtEl>
                                          <p:spTgt spid="56359"/>
                                        </p:tgtEl>
                                        <p:attrNameLst>
                                          <p:attrName>style.visibility</p:attrName>
                                        </p:attrNameLst>
                                      </p:cBhvr>
                                      <p:to>
                                        <p:strVal val="visible"/>
                                      </p:to>
                                    </p:set>
                                    <p:anim to="" calcmode="lin" valueType="num">
                                      <p:cBhvr>
                                        <p:cTn id="46" dur="1" fill="hold"/>
                                        <p:tgtEl>
                                          <p:spTgt spid="56359"/>
                                        </p:tgtEl>
                                        <p:attrNameLst>
                                          <p:attrName/>
                                        </p:attrNameLst>
                                      </p:cBhvr>
                                    </p:anim>
                                  </p:childTnLst>
                                </p:cTn>
                              </p:par>
                              <p:par>
                                <p:cTn id="47" presetID="24" presetClass="entr" presetSubtype="0" fill="hold" grpId="0" nodeType="withEffect">
                                  <p:stCondLst>
                                    <p:cond delay="0"/>
                                  </p:stCondLst>
                                  <p:childTnLst>
                                    <p:set>
                                      <p:cBhvr>
                                        <p:cTn id="48" dur="1" fill="hold">
                                          <p:stCondLst>
                                            <p:cond delay="0"/>
                                          </p:stCondLst>
                                        </p:cTn>
                                        <p:tgtEl>
                                          <p:spTgt spid="56351"/>
                                        </p:tgtEl>
                                        <p:attrNameLst>
                                          <p:attrName>style.visibility</p:attrName>
                                        </p:attrNameLst>
                                      </p:cBhvr>
                                      <p:to>
                                        <p:strVal val="visible"/>
                                      </p:to>
                                    </p:set>
                                    <p:anim to="" calcmode="lin" valueType="num">
                                      <p:cBhvr>
                                        <p:cTn id="49" dur="1" fill="hold"/>
                                        <p:tgtEl>
                                          <p:spTgt spid="56351"/>
                                        </p:tgtEl>
                                        <p:attrNameLst>
                                          <p:attrName/>
                                        </p:attrNameLst>
                                      </p:cBhvr>
                                    </p:anim>
                                  </p:childTnLst>
                                </p:cTn>
                              </p:par>
                              <p:par>
                                <p:cTn id="50" presetID="24" presetClass="entr" presetSubtype="0" fill="hold" grpId="0" nodeType="withEffect">
                                  <p:stCondLst>
                                    <p:cond delay="0"/>
                                  </p:stCondLst>
                                  <p:childTnLst>
                                    <p:set>
                                      <p:cBhvr>
                                        <p:cTn id="51" dur="1" fill="hold">
                                          <p:stCondLst>
                                            <p:cond delay="0"/>
                                          </p:stCondLst>
                                        </p:cTn>
                                        <p:tgtEl>
                                          <p:spTgt spid="45"/>
                                        </p:tgtEl>
                                        <p:attrNameLst>
                                          <p:attrName>style.visibility</p:attrName>
                                        </p:attrNameLst>
                                      </p:cBhvr>
                                      <p:to>
                                        <p:strVal val="visible"/>
                                      </p:to>
                                    </p:set>
                                    <p:anim to="" calcmode="lin" valueType="num">
                                      <p:cBhvr>
                                        <p:cTn id="52" dur="1" fill="hold"/>
                                        <p:tgtEl>
                                          <p:spTgt spid="45"/>
                                        </p:tgtEl>
                                        <p:attrNameLst>
                                          <p:attrName/>
                                        </p:attrNameLst>
                                      </p:cBhvr>
                                    </p:anim>
                                  </p:childTnLst>
                                </p:cTn>
                              </p:par>
                              <p:par>
                                <p:cTn id="53" presetID="24" presetClass="entr" presetSubtype="0" fill="hold" grpId="0" nodeType="withEffect">
                                  <p:stCondLst>
                                    <p:cond delay="0"/>
                                  </p:stCondLst>
                                  <p:childTnLst>
                                    <p:set>
                                      <p:cBhvr>
                                        <p:cTn id="54" dur="1" fill="hold">
                                          <p:stCondLst>
                                            <p:cond delay="0"/>
                                          </p:stCondLst>
                                        </p:cTn>
                                        <p:tgtEl>
                                          <p:spTgt spid="56363"/>
                                        </p:tgtEl>
                                        <p:attrNameLst>
                                          <p:attrName>style.visibility</p:attrName>
                                        </p:attrNameLst>
                                      </p:cBhvr>
                                      <p:to>
                                        <p:strVal val="visible"/>
                                      </p:to>
                                    </p:set>
                                    <p:anim to="" calcmode="lin" valueType="num">
                                      <p:cBhvr>
                                        <p:cTn id="55" dur="1" fill="hold"/>
                                        <p:tgtEl>
                                          <p:spTgt spid="56363"/>
                                        </p:tgtEl>
                                        <p:attrNameLst>
                                          <p:attrName/>
                                        </p:attrNameLst>
                                      </p:cBhvr>
                                    </p:anim>
                                  </p:childTnLst>
                                </p:cTn>
                              </p:par>
                              <p:par>
                                <p:cTn id="56" presetID="24" presetClass="entr" presetSubtype="0" fill="hold" grpId="0" nodeType="withEffect">
                                  <p:stCondLst>
                                    <p:cond delay="0"/>
                                  </p:stCondLst>
                                  <p:childTnLst>
                                    <p:set>
                                      <p:cBhvr>
                                        <p:cTn id="57" dur="1" fill="hold">
                                          <p:stCondLst>
                                            <p:cond delay="0"/>
                                          </p:stCondLst>
                                        </p:cTn>
                                        <p:tgtEl>
                                          <p:spTgt spid="56364"/>
                                        </p:tgtEl>
                                        <p:attrNameLst>
                                          <p:attrName>style.visibility</p:attrName>
                                        </p:attrNameLst>
                                      </p:cBhvr>
                                      <p:to>
                                        <p:strVal val="visible"/>
                                      </p:to>
                                    </p:set>
                                    <p:anim to="" calcmode="lin" valueType="num">
                                      <p:cBhvr>
                                        <p:cTn id="58" dur="1" fill="hold"/>
                                        <p:tgtEl>
                                          <p:spTgt spid="56364"/>
                                        </p:tgtEl>
                                        <p:attrNameLst>
                                          <p:attrName/>
                                        </p:attrNameLst>
                                      </p:cBhvr>
                                    </p:anim>
                                  </p:childTnLst>
                                </p:cTn>
                              </p:par>
                              <p:par>
                                <p:cTn id="59" presetID="24" presetClass="entr" presetSubtype="0" fill="hold" grpId="0" nodeType="withEffect">
                                  <p:stCondLst>
                                    <p:cond delay="0"/>
                                  </p:stCondLst>
                                  <p:childTnLst>
                                    <p:set>
                                      <p:cBhvr>
                                        <p:cTn id="60" dur="1" fill="hold">
                                          <p:stCondLst>
                                            <p:cond delay="0"/>
                                          </p:stCondLst>
                                        </p:cTn>
                                        <p:tgtEl>
                                          <p:spTgt spid="56353"/>
                                        </p:tgtEl>
                                        <p:attrNameLst>
                                          <p:attrName>style.visibility</p:attrName>
                                        </p:attrNameLst>
                                      </p:cBhvr>
                                      <p:to>
                                        <p:strVal val="visible"/>
                                      </p:to>
                                    </p:set>
                                    <p:anim to="" calcmode="lin" valueType="num">
                                      <p:cBhvr>
                                        <p:cTn id="61" dur="1" fill="hold"/>
                                        <p:tgtEl>
                                          <p:spTgt spid="56353"/>
                                        </p:tgtEl>
                                        <p:attrNameLst>
                                          <p:attrName/>
                                        </p:attrNameLst>
                                      </p:cBhvr>
                                    </p:anim>
                                  </p:childTnLst>
                                </p:cTn>
                              </p:par>
                              <p:par>
                                <p:cTn id="62" presetID="24"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 to="" calcmode="lin" valueType="num">
                                      <p:cBhvr>
                                        <p:cTn id="64" dur="1" fill="hold"/>
                                        <p:tgtEl>
                                          <p:spTgt spid="46"/>
                                        </p:tgtEl>
                                        <p:attrNameLst>
                                          <p:attrName/>
                                        </p:attrNameLst>
                                      </p:cBhvr>
                                    </p:anim>
                                  </p:childTnLst>
                                </p:cTn>
                              </p:par>
                              <p:par>
                                <p:cTn id="65" presetID="24" presetClass="entr" presetSubtype="0"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anim to="" calcmode="lin" valueType="num">
                                      <p:cBhvr>
                                        <p:cTn id="67" dur="1" fill="hold"/>
                                        <p:tgtEl>
                                          <p:spTgt spid="4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1" grpId="0"/>
      <p:bldP spid="56349" grpId="0" animBg="1"/>
      <p:bldP spid="56350" grpId="0" animBg="1"/>
      <p:bldP spid="56351" grpId="0" animBg="1"/>
      <p:bldP spid="56352" grpId="0" animBg="1"/>
      <p:bldP spid="56353" grpId="0" animBg="1"/>
      <p:bldP spid="56354" grpId="0" animBg="1"/>
      <p:bldP spid="56355" grpId="0" animBg="1"/>
      <p:bldP spid="56356" grpId="0" animBg="1"/>
      <p:bldP spid="56357" grpId="0" animBg="1"/>
      <p:bldP spid="56358" grpId="0" animBg="1"/>
      <p:bldP spid="56359" grpId="0" animBg="1"/>
      <p:bldP spid="56360" grpId="0" animBg="1"/>
      <p:bldP spid="56361" grpId="0" animBg="1"/>
      <p:bldP spid="56362" grpId="0" animBg="1"/>
      <p:bldP spid="56363" grpId="0" animBg="1"/>
      <p:bldP spid="56364" grpId="0" animBg="1"/>
      <p:bldP spid="45" grpId="0" animBg="1"/>
      <p:bldP spid="46" grpId="0"/>
      <p:bldP spid="47" grpId="0" animBg="1"/>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58369" name="Rectangle 1"/>
          <p:cNvSpPr>
            <a:spLocks noChangeArrowheads="1"/>
          </p:cNvSpPr>
          <p:nvPr/>
        </p:nvSpPr>
        <p:spPr bwMode="auto">
          <a:xfrm>
            <a:off x="571472" y="1357304"/>
            <a:ext cx="8143932"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tab pos="342900" algn="l"/>
              </a:tabLst>
            </a:pPr>
            <a:r>
              <a:rPr kumimoji="0" lang="en-US" b="1" i="0" u="sng" strike="noStrike" cap="none" normalizeH="0" baseline="0" smtClean="0">
                <a:ln>
                  <a:noFill/>
                </a:ln>
                <a:solidFill>
                  <a:schemeClr val="tx1"/>
                </a:solidFill>
                <a:effectLst/>
                <a:latin typeface="Arial" pitchFamily="34" charset="0"/>
                <a:ea typeface="Times New Roman" pitchFamily="18" charset="0"/>
                <a:cs typeface="Arial" pitchFamily="34" charset="0"/>
              </a:rPr>
              <a:t>NORMALISASI</a:t>
            </a:r>
          </a:p>
          <a:p>
            <a:pPr marL="0" marR="0" lvl="0" defTabSz="914400" rtl="0" eaLnBrk="1" fontAlgn="base" latinLnBrk="0" hangingPunct="1">
              <a:lnSpc>
                <a:spcPct val="100000"/>
              </a:lnSpc>
              <a:spcBef>
                <a:spcPct val="0"/>
              </a:spcBef>
              <a:spcAft>
                <a:spcPct val="0"/>
              </a:spcAft>
              <a:buClrTx/>
              <a:buSzTx/>
              <a:buFontTx/>
              <a:buNone/>
              <a:tabLst>
                <a:tab pos="342900" algn="l"/>
              </a:tabLst>
            </a:pPr>
            <a:endParaRPr kumimoji="0" lang="en-US" b="1" i="0" u="sng"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defTabSz="914400" rtl="0" eaLnBrk="1" fontAlgn="base" latinLnBrk="0" hangingPunct="1">
              <a:lnSpc>
                <a:spcPct val="100000"/>
              </a:lnSpc>
              <a:spcBef>
                <a:spcPct val="0"/>
              </a:spcBef>
              <a:spcAft>
                <a:spcPct val="0"/>
              </a:spcAft>
              <a:buClrTx/>
              <a:buSzTx/>
              <a:buFontTx/>
              <a:buNone/>
              <a:tabLst>
                <a:tab pos="342900" algn="l"/>
              </a:tabLst>
            </a:pP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Pada saat merancang suatu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untuk suatu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relational system</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prioritas utama dalam mengembangkan model data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logical</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adalah dengan merancang suatu representasi data yang tepat bagi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relationship</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constrain-</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nya (batasannya). </a:t>
            </a:r>
          </a:p>
          <a:p>
            <a:pPr marL="0" marR="0" lvl="0" defTabSz="914400" rtl="0" eaLnBrk="1" fontAlgn="base" latinLnBrk="0" hangingPunct="1">
              <a:lnSpc>
                <a:spcPct val="100000"/>
              </a:lnSpc>
              <a:spcBef>
                <a:spcPct val="0"/>
              </a:spcBef>
              <a:spcAft>
                <a:spcPct val="0"/>
              </a:spcAft>
              <a:buClrTx/>
              <a:buSzTx/>
              <a:buFontTx/>
              <a:buNone/>
              <a:tabLst>
                <a:tab pos="342900" algn="l"/>
              </a:tabLst>
            </a:pPr>
            <a:endParaRPr lang="en-US" sz="1600" smtClean="0">
              <a:latin typeface="Arial" pitchFamily="34" charset="0"/>
              <a:ea typeface="Times New Roman" pitchFamily="18" charset="0"/>
              <a:cs typeface="Arial" pitchFamily="34" charset="0"/>
            </a:endParaRPr>
          </a:p>
          <a:p>
            <a:pPr marL="0" marR="0" lvl="0" defTabSz="914400" rtl="0" eaLnBrk="1" fontAlgn="base" latinLnBrk="0" hangingPunct="1">
              <a:lnSpc>
                <a:spcPct val="100000"/>
              </a:lnSpc>
              <a:spcBef>
                <a:spcPct val="0"/>
              </a:spcBef>
              <a:spcAft>
                <a:spcPct val="0"/>
              </a:spcAft>
              <a:buClrTx/>
              <a:buSzTx/>
              <a:buFontTx/>
              <a:buNone/>
              <a:tabLst>
                <a:tab pos="342900" algn="l"/>
              </a:tabLst>
            </a:pP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Untuk mencapai tujuan diatas harus dilakukan identifikasi terhadap suatu set yang cocok. Teknik yang dapat digunakan untuk membantu mengidentifikasi relasi-relasi tersebut dinamakan Normalisasi.</a:t>
            </a:r>
            <a:endParaRPr kumimoji="0" lang="en-US" sz="1600" b="0" i="0" u="none" strike="noStrike" cap="none" normalizeH="0" baseline="0" smtClean="0">
              <a:ln>
                <a:noFill/>
              </a:ln>
              <a:solidFill>
                <a:schemeClr val="tx1"/>
              </a:solidFill>
              <a:effectLst/>
              <a:latin typeface="Arial" pitchFamily="34" charset="0"/>
            </a:endParaRPr>
          </a:p>
        </p:txBody>
      </p:sp>
      <p:sp>
        <p:nvSpPr>
          <p:cNvPr id="10" name="TextBox 9"/>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1" name="Rounded Rectangle 10"/>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17</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58369"/>
                                        </p:tgtEl>
                                        <p:attrNameLst>
                                          <p:attrName>style.visibility</p:attrName>
                                        </p:attrNameLst>
                                      </p:cBhvr>
                                      <p:to>
                                        <p:strVal val="visible"/>
                                      </p:to>
                                    </p:set>
                                    <p:anim to="" calcmode="lin" valueType="num">
                                      <p:cBhvr>
                                        <p:cTn id="13" dur="1" fill="hold"/>
                                        <p:tgtEl>
                                          <p:spTgt spid="58369"/>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to="" calcmode="lin" valueType="num">
                                      <p:cBhvr>
                                        <p:cTn id="16"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9" grpId="0"/>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500034" y="1857370"/>
            <a:ext cx="3000396" cy="2062103"/>
          </a:xfrm>
          <a:prstGeom prst="rect">
            <a:avLst/>
          </a:prstGeom>
        </p:spPr>
        <p:txBody>
          <a:bodyPr wrap="square">
            <a:spAutoFit/>
          </a:bodyPr>
          <a:lstStyle/>
          <a:p>
            <a:r>
              <a:rPr lang="en-US" sz="1600" b="1" i="1" u="sng" smtClean="0">
                <a:latin typeface="Arial" pitchFamily="34" charset="0"/>
                <a:cs typeface="Arial" pitchFamily="34" charset="0"/>
              </a:rPr>
              <a:t>Flowchart</a:t>
            </a:r>
            <a:r>
              <a:rPr lang="en-US" sz="1600" smtClean="0">
                <a:latin typeface="Arial" pitchFamily="34" charset="0"/>
                <a:cs typeface="Arial" pitchFamily="34" charset="0"/>
              </a:rPr>
              <a:t> adalah bagan-bagan yang mempunyai arus yang menggambarkan langkah-langkah penyelesaian suatu masalah. </a:t>
            </a:r>
          </a:p>
          <a:p>
            <a:endParaRPr lang="en-US" sz="1600" i="1" smtClean="0">
              <a:latin typeface="Arial" pitchFamily="34" charset="0"/>
              <a:cs typeface="Arial" pitchFamily="34" charset="0"/>
            </a:endParaRPr>
          </a:p>
          <a:p>
            <a:r>
              <a:rPr lang="en-US" sz="1600" i="1" smtClean="0">
                <a:latin typeface="Arial" pitchFamily="34" charset="0"/>
                <a:cs typeface="Arial" pitchFamily="34" charset="0"/>
              </a:rPr>
              <a:t>Flowchart</a:t>
            </a:r>
            <a:r>
              <a:rPr lang="en-US" sz="1600" smtClean="0">
                <a:latin typeface="Arial" pitchFamily="34" charset="0"/>
                <a:cs typeface="Arial" pitchFamily="34" charset="0"/>
              </a:rPr>
              <a:t> merupakan cara penyajian dari suatu algoritme.</a:t>
            </a:r>
            <a:endParaRPr lang="en-US" sz="1600">
              <a:latin typeface="Arial" pitchFamily="34" charset="0"/>
              <a:cs typeface="Arial" pitchFamily="34" charset="0"/>
            </a:endParaRPr>
          </a:p>
        </p:txBody>
      </p:sp>
      <p:pic>
        <p:nvPicPr>
          <p:cNvPr id="58371" name="Picture 3" descr="Program Flowchart"/>
          <p:cNvPicPr>
            <a:picLocks noChangeAspect="1" noChangeArrowheads="1"/>
          </p:cNvPicPr>
          <p:nvPr/>
        </p:nvPicPr>
        <p:blipFill>
          <a:blip r:embed="rId2"/>
          <a:srcRect/>
          <a:stretch>
            <a:fillRect/>
          </a:stretch>
        </p:blipFill>
        <p:spPr bwMode="auto">
          <a:xfrm>
            <a:off x="6858016" y="1142990"/>
            <a:ext cx="2064204" cy="2643188"/>
          </a:xfrm>
          <a:prstGeom prst="rect">
            <a:avLst/>
          </a:prstGeom>
          <a:noFill/>
          <a:ln w="9525">
            <a:noFill/>
            <a:miter lim="800000"/>
            <a:headEnd/>
            <a:tailEnd/>
          </a:ln>
        </p:spPr>
      </p:pic>
      <p:pic>
        <p:nvPicPr>
          <p:cNvPr id="58372" name="Picture 4" descr="System Flowchart"/>
          <p:cNvPicPr>
            <a:picLocks noChangeAspect="1" noChangeArrowheads="1"/>
          </p:cNvPicPr>
          <p:nvPr/>
        </p:nvPicPr>
        <p:blipFill>
          <a:blip r:embed="rId3"/>
          <a:srcRect/>
          <a:stretch>
            <a:fillRect/>
          </a:stretch>
        </p:blipFill>
        <p:spPr bwMode="auto">
          <a:xfrm>
            <a:off x="4143372" y="1214428"/>
            <a:ext cx="2109654" cy="2571768"/>
          </a:xfrm>
          <a:prstGeom prst="rect">
            <a:avLst/>
          </a:prstGeom>
          <a:noFill/>
          <a:ln w="9525">
            <a:noFill/>
            <a:miter lim="800000"/>
            <a:headEnd/>
            <a:tailEnd/>
          </a:ln>
        </p:spPr>
      </p:pic>
      <p:sp>
        <p:nvSpPr>
          <p:cNvPr id="8" name="Rectangle 7"/>
          <p:cNvSpPr/>
          <p:nvPr/>
        </p:nvSpPr>
        <p:spPr>
          <a:xfrm>
            <a:off x="3857620" y="3857634"/>
            <a:ext cx="2571768" cy="1107996"/>
          </a:xfrm>
          <a:prstGeom prst="rect">
            <a:avLst/>
          </a:prstGeom>
        </p:spPr>
        <p:txBody>
          <a:bodyPr wrap="square">
            <a:spAutoFit/>
          </a:bodyPr>
          <a:lstStyle/>
          <a:p>
            <a:r>
              <a:rPr lang="en-US" sz="1100" i="1" smtClean="0">
                <a:latin typeface="Arial" pitchFamily="34" charset="0"/>
                <a:cs typeface="Arial" pitchFamily="34" charset="0"/>
              </a:rPr>
              <a:t>Flowchart</a:t>
            </a:r>
            <a:r>
              <a:rPr lang="en-US" sz="1100" smtClean="0">
                <a:latin typeface="Arial" pitchFamily="34" charset="0"/>
                <a:cs typeface="Arial" pitchFamily="34" charset="0"/>
              </a:rPr>
              <a:t> </a:t>
            </a:r>
            <a:r>
              <a:rPr lang="en-US" sz="1100" i="1" smtClean="0">
                <a:latin typeface="Arial" pitchFamily="34" charset="0"/>
                <a:cs typeface="Arial" pitchFamily="34" charset="0"/>
              </a:rPr>
              <a:t>System </a:t>
            </a:r>
            <a:r>
              <a:rPr lang="en-US" sz="1100" smtClean="0">
                <a:latin typeface="Arial" pitchFamily="34" charset="0"/>
                <a:cs typeface="Arial" pitchFamily="34" charset="0"/>
              </a:rPr>
              <a:t>adalah bagan yang memperlihatkan urutan proses dalam system dengan menunjukkan alat media </a:t>
            </a:r>
            <a:r>
              <a:rPr lang="en-US" sz="1100" i="1" smtClean="0">
                <a:latin typeface="Arial" pitchFamily="34" charset="0"/>
                <a:cs typeface="Arial" pitchFamily="34" charset="0"/>
              </a:rPr>
              <a:t>input,</a:t>
            </a:r>
            <a:r>
              <a:rPr lang="en-US" sz="1100" smtClean="0">
                <a:latin typeface="Arial" pitchFamily="34" charset="0"/>
                <a:cs typeface="Arial" pitchFamily="34" charset="0"/>
              </a:rPr>
              <a:t> </a:t>
            </a:r>
            <a:r>
              <a:rPr lang="en-US" sz="1100" i="1" smtClean="0">
                <a:latin typeface="Arial" pitchFamily="34" charset="0"/>
                <a:cs typeface="Arial" pitchFamily="34" charset="0"/>
              </a:rPr>
              <a:t>output</a:t>
            </a:r>
            <a:r>
              <a:rPr lang="en-US" sz="1100" smtClean="0">
                <a:latin typeface="Arial" pitchFamily="34" charset="0"/>
                <a:cs typeface="Arial" pitchFamily="34" charset="0"/>
              </a:rPr>
              <a:t> serta jenis media penyimpanan dalam proses pengolahan data.</a:t>
            </a:r>
            <a:endParaRPr lang="en-US" sz="1100">
              <a:latin typeface="Arial" pitchFamily="34" charset="0"/>
              <a:cs typeface="Arial" pitchFamily="34" charset="0"/>
            </a:endParaRPr>
          </a:p>
        </p:txBody>
      </p:sp>
      <p:sp>
        <p:nvSpPr>
          <p:cNvPr id="59393" name="Rectangle 1"/>
          <p:cNvSpPr>
            <a:spLocks noChangeArrowheads="1"/>
          </p:cNvSpPr>
          <p:nvPr/>
        </p:nvSpPr>
        <p:spPr bwMode="auto">
          <a:xfrm>
            <a:off x="6643702" y="3857634"/>
            <a:ext cx="2214578"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1028700" algn="l"/>
              </a:tabLst>
            </a:pPr>
            <a:r>
              <a:rPr kumimoji="0" lang="en-US" sz="1100" b="0" i="1" u="none" strike="noStrike" cap="none" normalizeH="0" baseline="0" smtClean="0">
                <a:ln>
                  <a:noFill/>
                </a:ln>
                <a:solidFill>
                  <a:schemeClr val="tx1"/>
                </a:solidFill>
                <a:effectLst/>
                <a:latin typeface="Arial" pitchFamily="34" charset="0"/>
                <a:ea typeface="Times New Roman" pitchFamily="18" charset="0"/>
              </a:rPr>
              <a:t>Flowchart Program </a:t>
            </a:r>
            <a:r>
              <a:rPr kumimoji="0" lang="en-US" sz="1100" b="0" i="0" u="none" strike="noStrike" cap="none" normalizeH="0" baseline="0" smtClean="0">
                <a:ln>
                  <a:noFill/>
                </a:ln>
                <a:solidFill>
                  <a:schemeClr val="tx1"/>
                </a:solidFill>
                <a:effectLst/>
                <a:latin typeface="Arial" pitchFamily="34" charset="0"/>
                <a:ea typeface="Times New Roman" pitchFamily="18" charset="0"/>
              </a:rPr>
              <a:t>adalah bagan yang memperlihatkan instuksi yang digambarkan dengan simbol tertentu untuk memecahkan masalah dalam suatu program.</a:t>
            </a:r>
            <a:r>
              <a:rPr kumimoji="0" lang="en-US" sz="800" b="0" i="0" u="none" strike="noStrike" cap="none" normalizeH="0" baseline="0" smtClean="0">
                <a:ln>
                  <a:noFill/>
                </a:ln>
                <a:solidFill>
                  <a:schemeClr val="tx1"/>
                </a:solidFill>
                <a:effectLst/>
                <a:latin typeface="Arial" pitchFamily="34"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10" name="TextBox 9"/>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1" name="Rounded Rectangle 10"/>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18</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to="" calcmode="lin" valueType="num">
                                      <p:cBhvr>
                                        <p:cTn id="7" dur="1" fill="hold"/>
                                        <p:tgtEl>
                                          <p:spTgt spid="10"/>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to="" calcmode="lin" valueType="num">
                                      <p:cBhvr>
                                        <p:cTn id="13" dur="1" fill="hold"/>
                                        <p:tgtEl>
                                          <p:spTgt spid="6"/>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58372"/>
                                        </p:tgtEl>
                                        <p:attrNameLst>
                                          <p:attrName>style.visibility</p:attrName>
                                        </p:attrNameLst>
                                      </p:cBhvr>
                                      <p:to>
                                        <p:strVal val="visible"/>
                                      </p:to>
                                    </p:set>
                                    <p:anim to="" calcmode="lin" valueType="num">
                                      <p:cBhvr>
                                        <p:cTn id="18" dur="1" fill="hold"/>
                                        <p:tgtEl>
                                          <p:spTgt spid="58372"/>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to="" calcmode="lin" valueType="num">
                                      <p:cBhvr>
                                        <p:cTn id="21" dur="1" fill="hold"/>
                                        <p:tgtEl>
                                          <p:spTgt spid="8"/>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58371"/>
                                        </p:tgtEl>
                                        <p:attrNameLst>
                                          <p:attrName>style.visibility</p:attrName>
                                        </p:attrNameLst>
                                      </p:cBhvr>
                                      <p:to>
                                        <p:strVal val="visible"/>
                                      </p:to>
                                    </p:set>
                                    <p:anim to="" calcmode="lin" valueType="num">
                                      <p:cBhvr>
                                        <p:cTn id="26" dur="1" fill="hold"/>
                                        <p:tgtEl>
                                          <p:spTgt spid="58371"/>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59393"/>
                                        </p:tgtEl>
                                        <p:attrNameLst>
                                          <p:attrName>style.visibility</p:attrName>
                                        </p:attrNameLst>
                                      </p:cBhvr>
                                      <p:to>
                                        <p:strVal val="visible"/>
                                      </p:to>
                                    </p:set>
                                    <p:anim to="" calcmode="lin" valueType="num">
                                      <p:cBhvr>
                                        <p:cTn id="29" dur="1" fill="hold"/>
                                        <p:tgtEl>
                                          <p:spTgt spid="59393"/>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59393" grpId="0"/>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642910" y="1000114"/>
            <a:ext cx="8286808" cy="1588"/>
          </a:xfrm>
          <a:prstGeom prst="line">
            <a:avLst/>
          </a:prstGeom>
        </p:spPr>
        <p:style>
          <a:lnRef idx="1">
            <a:schemeClr val="accent1"/>
          </a:lnRef>
          <a:fillRef idx="0">
            <a:schemeClr val="accent1"/>
          </a:fillRef>
          <a:effectRef idx="0">
            <a:schemeClr val="accent1"/>
          </a:effectRef>
          <a:fontRef idx="minor">
            <a:schemeClr val="tx1"/>
          </a:fontRef>
        </p:style>
      </p:cxnSp>
      <p:sp>
        <p:nvSpPr>
          <p:cNvPr id="60417" name="Rectangle 1"/>
          <p:cNvSpPr>
            <a:spLocks noChangeArrowheads="1"/>
          </p:cNvSpPr>
          <p:nvPr/>
        </p:nvSpPr>
        <p:spPr bwMode="auto">
          <a:xfrm>
            <a:off x="928662" y="2214560"/>
            <a:ext cx="35719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tab pos="342900" algn="l"/>
              </a:tabLst>
            </a:pPr>
            <a:r>
              <a:rPr kumimoji="0" lang="en-US" b="1" i="1" u="sng" strike="noStrike" cap="none" normalizeH="0" baseline="0" smtClean="0">
                <a:ln>
                  <a:noFill/>
                </a:ln>
                <a:solidFill>
                  <a:schemeClr val="tx1"/>
                </a:solidFill>
                <a:effectLst/>
                <a:latin typeface="Arial" pitchFamily="34" charset="0"/>
                <a:ea typeface="Times New Roman" pitchFamily="18" charset="0"/>
                <a:cs typeface="Arial" pitchFamily="34" charset="0"/>
              </a:rPr>
              <a:t>Flowmap</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adalah penggambaran secara grafik dari langkah-langkah dan urutan-urutan prosedur suatu program.</a:t>
            </a:r>
            <a:endParaRPr kumimoji="0" lang="en-US" b="0" i="0" u="none" strike="noStrike" cap="none" normalizeH="0" baseline="0" smtClean="0">
              <a:ln>
                <a:noFill/>
              </a:ln>
              <a:solidFill>
                <a:schemeClr val="tx1"/>
              </a:solidFill>
              <a:effectLst/>
              <a:latin typeface="Arial" pitchFamily="34" charset="0"/>
            </a:endParaRPr>
          </a:p>
        </p:txBody>
      </p:sp>
      <p:pic>
        <p:nvPicPr>
          <p:cNvPr id="10" name="Picture 9" descr="Gambar 4.1.jpg"/>
          <p:cNvPicPr>
            <a:picLocks noChangeAspect="1"/>
          </p:cNvPicPr>
          <p:nvPr/>
        </p:nvPicPr>
        <p:blipFill>
          <a:blip r:embed="rId2"/>
          <a:stretch>
            <a:fillRect/>
          </a:stretch>
        </p:blipFill>
        <p:spPr>
          <a:xfrm>
            <a:off x="4929190" y="1285866"/>
            <a:ext cx="3480728" cy="3286130"/>
          </a:xfrm>
          <a:prstGeom prst="rect">
            <a:avLst/>
          </a:prstGeom>
        </p:spPr>
      </p:pic>
      <p:sp>
        <p:nvSpPr>
          <p:cNvPr id="11" name="TextBox 10"/>
          <p:cNvSpPr txBox="1"/>
          <p:nvPr/>
        </p:nvSpPr>
        <p:spPr>
          <a:xfrm>
            <a:off x="6000760" y="4714890"/>
            <a:ext cx="1537600" cy="307777"/>
          </a:xfrm>
          <a:prstGeom prst="rect">
            <a:avLst/>
          </a:prstGeom>
          <a:noFill/>
        </p:spPr>
        <p:txBody>
          <a:bodyPr wrap="none" rtlCol="0">
            <a:spAutoFit/>
          </a:bodyPr>
          <a:lstStyle/>
          <a:p>
            <a:r>
              <a:rPr lang="en-US" sz="1400" smtClean="0">
                <a:latin typeface="Arial" pitchFamily="34" charset="0"/>
                <a:cs typeface="Arial" pitchFamily="34" charset="0"/>
              </a:rPr>
              <a:t>Contoh Flowmap</a:t>
            </a:r>
            <a:endParaRPr lang="en-US" sz="1400">
              <a:latin typeface="Arial" pitchFamily="34" charset="0"/>
              <a:cs typeface="Arial" pitchFamily="34" charset="0"/>
            </a:endParaRPr>
          </a:p>
        </p:txBody>
      </p:sp>
      <p:sp>
        <p:nvSpPr>
          <p:cNvPr id="12" name="TextBox 11"/>
          <p:cNvSpPr txBox="1"/>
          <p:nvPr/>
        </p:nvSpPr>
        <p:spPr>
          <a:xfrm>
            <a:off x="4714876" y="214296"/>
            <a:ext cx="4192173" cy="58477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z="3200" smtClean="0">
                <a:latin typeface="Arial" pitchFamily="34" charset="0"/>
                <a:cs typeface="Arial" pitchFamily="34" charset="0"/>
              </a:rPr>
              <a:t>TINJAUAN PUSTAKA</a:t>
            </a:r>
            <a:endParaRPr lang="en-US" sz="3200">
              <a:latin typeface="Arial" pitchFamily="34" charset="0"/>
              <a:cs typeface="Arial" pitchFamily="34" charset="0"/>
            </a:endParaRPr>
          </a:p>
        </p:txBody>
      </p:sp>
      <p:sp>
        <p:nvSpPr>
          <p:cNvPr id="13" name="Rounded Rectangle 12"/>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19</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to="" calcmode="lin" valueType="num">
                                      <p:cBhvr>
                                        <p:cTn id="7" dur="1" fill="hold"/>
                                        <p:tgtEl>
                                          <p:spTgt spid="12"/>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60417"/>
                                        </p:tgtEl>
                                        <p:attrNameLst>
                                          <p:attrName>style.visibility</p:attrName>
                                        </p:attrNameLst>
                                      </p:cBhvr>
                                      <p:to>
                                        <p:strVal val="visible"/>
                                      </p:to>
                                    </p:set>
                                    <p:anim to="" calcmode="lin" valueType="num">
                                      <p:cBhvr>
                                        <p:cTn id="13" dur="1" fill="hold"/>
                                        <p:tgtEl>
                                          <p:spTgt spid="60417"/>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to="" calcmode="lin" valueType="num">
                                      <p:cBhvr>
                                        <p:cTn id="18" dur="1" fill="hold"/>
                                        <p:tgtEl>
                                          <p:spTgt spid="10"/>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to="" calcmode="lin" valueType="num">
                                      <p:cBhvr>
                                        <p:cTn id="21" dur="1" fill="hold"/>
                                        <p:tgtEl>
                                          <p:spTgt spid="11"/>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to="" calcmode="lin" valueType="num">
                                      <p:cBhvr>
                                        <p:cTn id="24"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7" grpId="0"/>
      <p:bldP spid="11" grpId="0"/>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39999">
              <a:schemeClr val="bg1"/>
            </a:gs>
            <a:gs pos="70000">
              <a:schemeClr val="bg1"/>
            </a:gs>
            <a:gs pos="100000">
              <a:schemeClr val="bg1"/>
            </a:gs>
          </a:gsLst>
          <a:lin ang="5400000" scaled="0"/>
        </a:grad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mtClean="0"/>
              <a:t>Motto dan Persembahan</a:t>
            </a:r>
            <a:endParaRPr lang="en-US" dirty="0"/>
          </a:p>
        </p:txBody>
      </p:sp>
      <p:sp>
        <p:nvSpPr>
          <p:cNvPr id="15361" name="Rectangle 1"/>
          <p:cNvSpPr>
            <a:spLocks noChangeArrowheads="1"/>
          </p:cNvSpPr>
          <p:nvPr/>
        </p:nvSpPr>
        <p:spPr bwMode="auto">
          <a:xfrm>
            <a:off x="285720" y="1428742"/>
            <a:ext cx="521494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“…Ilmu pengetahuan adalah cahaya yang senantiasa menerangi kita dalam hidup berinteraksi dengan sesama dan alam semesta, agar hidup ini </a:t>
            </a:r>
            <a:endParaRPr kumimoji="0" lang="en-US"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menjadi lebih bercahaya dan penuh dengan warna…”</a:t>
            </a:r>
            <a:endParaRPr kumimoji="0" lang="en-US"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(Fudin)</a:t>
            </a:r>
            <a:endParaRPr kumimoji="0" lang="en-US" b="0" i="0" u="none" strike="noStrike" cap="none" normalizeH="0" baseline="0" smtClean="0">
              <a:ln>
                <a:noFill/>
              </a:ln>
              <a:solidFill>
                <a:schemeClr val="tx1"/>
              </a:solidFill>
              <a:effectLst/>
              <a:latin typeface="Arial" pitchFamily="34" charset="0"/>
            </a:endParaRPr>
          </a:p>
        </p:txBody>
      </p:sp>
      <p:sp>
        <p:nvSpPr>
          <p:cNvPr id="15362" name="Rectangle 2"/>
          <p:cNvSpPr>
            <a:spLocks noChangeArrowheads="1"/>
          </p:cNvSpPr>
          <p:nvPr/>
        </p:nvSpPr>
        <p:spPr bwMode="auto">
          <a:xfrm>
            <a:off x="4857752" y="3571882"/>
            <a:ext cx="407193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Kupersembahkan karya sederhana ini  untuk  seluruh </a:t>
            </a:r>
            <a:endParaRPr kumimoji="0" lang="en-US" sz="1600" b="0" i="0" u="none" strike="noStrike" cap="none" normalizeH="0" baseline="0" smtClean="0">
              <a:ln>
                <a:noFill/>
              </a:ln>
              <a:solidFill>
                <a:schemeClr val="tx1"/>
              </a:solidFill>
              <a:effectLst/>
              <a:latin typeface="Monotype Corsiva"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Dosen Politeknik LP3I yang telah berbagi ilmu </a:t>
            </a:r>
            <a:endParaRPr kumimoji="0" lang="en-US" sz="1600" b="0" i="0" u="none" strike="noStrike" cap="none" normalizeH="0" baseline="0" smtClean="0">
              <a:ln>
                <a:noFill/>
              </a:ln>
              <a:solidFill>
                <a:schemeClr val="tx1"/>
              </a:solidFill>
              <a:effectLst/>
              <a:latin typeface="Monotype Corsiva"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di bangku kuliah, serta kedua orangtuaku </a:t>
            </a:r>
            <a:endParaRPr kumimoji="0" lang="en-US" sz="1600" b="0" i="0" u="none" strike="noStrike" cap="none" normalizeH="0" baseline="0" smtClean="0">
              <a:ln>
                <a:noFill/>
              </a:ln>
              <a:solidFill>
                <a:schemeClr val="tx1"/>
              </a:solidFill>
              <a:effectLst/>
              <a:latin typeface="Monotype Corsiva"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yang telah memberikanku motivasi,</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Monotype Corsiva" pitchFamily="66" charset="0"/>
                <a:ea typeface="Times New Roman" pitchFamily="18" charset="0"/>
                <a:cs typeface="Arial" pitchFamily="34" charset="0"/>
              </a:rPr>
              <a:t>nasehat, saran, dan dukungan.</a:t>
            </a:r>
            <a:r>
              <a:rPr kumimoji="0" lang="en-US" sz="1600" b="0" i="0" u="none" strike="noStrike" cap="none" normalizeH="0" baseline="0" smtClean="0">
                <a:ln>
                  <a:noFill/>
                </a:ln>
                <a:solidFill>
                  <a:schemeClr val="tx1"/>
                </a:solidFill>
                <a:effectLst/>
                <a:latin typeface="Monotype Corsiva" pitchFamily="66" charset="0"/>
              </a:rPr>
              <a:t> </a:t>
            </a:r>
          </a:p>
        </p:txBody>
      </p:sp>
      <p:pic>
        <p:nvPicPr>
          <p:cNvPr id="13" name="j0314068.jpg"/>
          <p:cNvPicPr>
            <a:picLocks noGrp="1" noChangeAspect="1"/>
          </p:cNvPicPr>
          <p:nvPr>
            <p:ph sz="quarter" idx="14"/>
          </p:nvPr>
        </p:nvPicPr>
        <p:blipFill>
          <a:blip r:embed="rId3"/>
          <a:stretch>
            <a:fillRect/>
          </a:stretch>
        </p:blipFill>
        <p:spPr>
          <a:xfrm>
            <a:off x="1214414" y="3071816"/>
            <a:ext cx="2196980" cy="1847847"/>
          </a:xfrm>
        </p:spPr>
      </p:pic>
      <p:pic>
        <p:nvPicPr>
          <p:cNvPr id="14" name="Picture 13" descr="Database-Marketing-header-21.jpg"/>
          <p:cNvPicPr>
            <a:picLocks noChangeAspect="1"/>
          </p:cNvPicPr>
          <p:nvPr/>
        </p:nvPicPr>
        <p:blipFill>
          <a:blip r:embed="rId4" cstate="print"/>
          <a:stretch>
            <a:fillRect/>
          </a:stretch>
        </p:blipFill>
        <p:spPr>
          <a:xfrm>
            <a:off x="6000760" y="1571618"/>
            <a:ext cx="2423735" cy="1714512"/>
          </a:xfrm>
          <a:prstGeom prst="rect">
            <a:avLst/>
          </a:prstGeom>
        </p:spPr>
      </p:pic>
      <p:sp>
        <p:nvSpPr>
          <p:cNvPr id="15" name="Rounded Rectangle 14"/>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1+#ppt_w/2"/>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6" fill="hold" grpId="1" nodeType="withEffect">
                                  <p:stCondLst>
                                    <p:cond delay="0"/>
                                  </p:stCondLst>
                                  <p:childTnLst>
                                    <p:set>
                                      <p:cBhvr>
                                        <p:cTn id="10" dur="1" fill="hold">
                                          <p:stCondLst>
                                            <p:cond delay="0"/>
                                          </p:stCondLst>
                                        </p:cTn>
                                        <p:tgtEl>
                                          <p:spTgt spid="15361"/>
                                        </p:tgtEl>
                                        <p:attrNameLst>
                                          <p:attrName>style.visibility</p:attrName>
                                        </p:attrNameLst>
                                      </p:cBhvr>
                                      <p:to>
                                        <p:strVal val="visible"/>
                                      </p:to>
                                    </p:set>
                                    <p:anim calcmode="lin" valueType="num">
                                      <p:cBhvr additive="base">
                                        <p:cTn id="11" dur="5000" fill="hold"/>
                                        <p:tgtEl>
                                          <p:spTgt spid="15361"/>
                                        </p:tgtEl>
                                        <p:attrNameLst>
                                          <p:attrName>ppt_x</p:attrName>
                                        </p:attrNameLst>
                                      </p:cBhvr>
                                      <p:tavLst>
                                        <p:tav tm="0">
                                          <p:val>
                                            <p:strVal val="1+#ppt_w/2"/>
                                          </p:val>
                                        </p:tav>
                                        <p:tav tm="100000">
                                          <p:val>
                                            <p:strVal val="#ppt_x"/>
                                          </p:val>
                                        </p:tav>
                                      </p:tavLst>
                                    </p:anim>
                                    <p:anim calcmode="lin" valueType="num">
                                      <p:cBhvr additive="base">
                                        <p:cTn id="12" dur="5000" fill="hold"/>
                                        <p:tgtEl>
                                          <p:spTgt spid="15361"/>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0" fill="hold"/>
                                        <p:tgtEl>
                                          <p:spTgt spid="13"/>
                                        </p:tgtEl>
                                        <p:attrNameLst>
                                          <p:attrName>ppt_x</p:attrName>
                                        </p:attrNameLst>
                                      </p:cBhvr>
                                      <p:tavLst>
                                        <p:tav tm="0">
                                          <p:val>
                                            <p:strVal val="1+#ppt_w/2"/>
                                          </p:val>
                                        </p:tav>
                                        <p:tav tm="100000">
                                          <p:val>
                                            <p:strVal val="#ppt_x"/>
                                          </p:val>
                                        </p:tav>
                                      </p:tavLst>
                                    </p:anim>
                                    <p:anim calcmode="lin" valueType="num">
                                      <p:cBhvr additive="base">
                                        <p:cTn id="16" dur="50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6"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0" fill="hold"/>
                                        <p:tgtEl>
                                          <p:spTgt spid="14"/>
                                        </p:tgtEl>
                                        <p:attrNameLst>
                                          <p:attrName>ppt_x</p:attrName>
                                        </p:attrNameLst>
                                      </p:cBhvr>
                                      <p:tavLst>
                                        <p:tav tm="0">
                                          <p:val>
                                            <p:strVal val="1+#ppt_w/2"/>
                                          </p:val>
                                        </p:tav>
                                        <p:tav tm="100000">
                                          <p:val>
                                            <p:strVal val="#ppt_x"/>
                                          </p:val>
                                        </p:tav>
                                      </p:tavLst>
                                    </p:anim>
                                    <p:anim calcmode="lin" valueType="num">
                                      <p:cBhvr additive="base">
                                        <p:cTn id="20" dur="50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6" fill="hold" grpId="1" nodeType="withEffect">
                                  <p:stCondLst>
                                    <p:cond delay="0"/>
                                  </p:stCondLst>
                                  <p:childTnLst>
                                    <p:set>
                                      <p:cBhvr>
                                        <p:cTn id="22" dur="1" fill="hold">
                                          <p:stCondLst>
                                            <p:cond delay="0"/>
                                          </p:stCondLst>
                                        </p:cTn>
                                        <p:tgtEl>
                                          <p:spTgt spid="15362"/>
                                        </p:tgtEl>
                                        <p:attrNameLst>
                                          <p:attrName>style.visibility</p:attrName>
                                        </p:attrNameLst>
                                      </p:cBhvr>
                                      <p:to>
                                        <p:strVal val="visible"/>
                                      </p:to>
                                    </p:set>
                                    <p:anim calcmode="lin" valueType="num">
                                      <p:cBhvr additive="base">
                                        <p:cTn id="23" dur="5000" fill="hold"/>
                                        <p:tgtEl>
                                          <p:spTgt spid="15362"/>
                                        </p:tgtEl>
                                        <p:attrNameLst>
                                          <p:attrName>ppt_x</p:attrName>
                                        </p:attrNameLst>
                                      </p:cBhvr>
                                      <p:tavLst>
                                        <p:tav tm="0">
                                          <p:val>
                                            <p:strVal val="1+#ppt_w/2"/>
                                          </p:val>
                                        </p:tav>
                                        <p:tav tm="100000">
                                          <p:val>
                                            <p:strVal val="#ppt_x"/>
                                          </p:val>
                                        </p:tav>
                                      </p:tavLst>
                                    </p:anim>
                                    <p:anim calcmode="lin" valueType="num">
                                      <p:cBhvr additive="base">
                                        <p:cTn id="24" dur="5000" fill="hold"/>
                                        <p:tgtEl>
                                          <p:spTgt spid="15362"/>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0" fill="hold"/>
                                        <p:tgtEl>
                                          <p:spTgt spid="15"/>
                                        </p:tgtEl>
                                        <p:attrNameLst>
                                          <p:attrName>ppt_x</p:attrName>
                                        </p:attrNameLst>
                                      </p:cBhvr>
                                      <p:tavLst>
                                        <p:tav tm="0">
                                          <p:val>
                                            <p:strVal val="1+#ppt_w/2"/>
                                          </p:val>
                                        </p:tav>
                                        <p:tav tm="100000">
                                          <p:val>
                                            <p:strVal val="#ppt_x"/>
                                          </p:val>
                                        </p:tav>
                                      </p:tavLst>
                                    </p:anim>
                                    <p:anim calcmode="lin" valueType="num">
                                      <p:cBhvr additive="base">
                                        <p:cTn id="28" dur="5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15361" grpId="1"/>
      <p:bldP spid="15362" grpId="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214282" y="1214428"/>
            <a:ext cx="7929618"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baseline="0" smtClean="0">
                <a:ln>
                  <a:noFill/>
                </a:ln>
                <a:solidFill>
                  <a:schemeClr val="tx1"/>
                </a:solidFill>
                <a:effectLst/>
                <a:latin typeface="Arial" pitchFamily="34" charset="0"/>
                <a:ea typeface="Times New Roman" pitchFamily="18" charset="0"/>
                <a:cs typeface="Arial" pitchFamily="34" charset="0"/>
              </a:rPr>
              <a:t>SEJARAH SINGKAT</a:t>
            </a:r>
          </a:p>
          <a:p>
            <a:pPr marL="0" marR="0" lvl="0"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PT. Rekatama Putra Gegana berdiri pada tanggal 4 Juli 1986 di Jakarta dengan dipimpin oleh para purnawirawan TNI Angkatan Udara yang duduk sebagai manajemen dan komisaris perusahaan.</a:t>
            </a:r>
            <a:endParaRPr kumimoji="0" lang="en-US" sz="1200" b="0" i="0" u="none" strike="noStrike" cap="none" normalizeH="0" baseline="0" smtClean="0">
              <a:ln>
                <a:noFill/>
              </a:ln>
              <a:solidFill>
                <a:schemeClr val="tx1"/>
              </a:solidFill>
              <a:effectLst/>
              <a:latin typeface="Arial" pitchFamily="34" charset="0"/>
            </a:endParaRPr>
          </a:p>
          <a:p>
            <a:pPr marL="0" marR="0" lvl="0"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Pada saat didirikan, alamat kantor dan manajemen PT. Rekatama Putra Gegana bertempat di Jakarta dengan alamat Gedung Wisma Adi Upaya Jalan Budi Kemuliaan No. 16  dan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workshop</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bertempat di Bandung yang beralamat di Jalan Aruna No. 11 Pajajaran, dekat dengan Bandara Husein Sastranegara.</a:t>
            </a:r>
            <a:endParaRPr kumimoji="0" lang="en-US" sz="1200" b="0" i="0" u="none" strike="noStrike" cap="none" normalizeH="0" baseline="0" smtClean="0">
              <a:ln>
                <a:noFill/>
              </a:ln>
              <a:solidFill>
                <a:schemeClr val="tx1"/>
              </a:solidFill>
              <a:effectLst/>
              <a:latin typeface="Arial" pitchFamily="34" charset="0"/>
            </a:endParaRPr>
          </a:p>
        </p:txBody>
      </p:sp>
      <p:pic>
        <p:nvPicPr>
          <p:cNvPr id="6" name="Picture 5" descr="logo_rpg.jpg"/>
          <p:cNvPicPr>
            <a:picLocks noChangeAspect="1"/>
          </p:cNvPicPr>
          <p:nvPr/>
        </p:nvPicPr>
        <p:blipFill>
          <a:blip r:embed="rId2"/>
          <a:stretch>
            <a:fillRect/>
          </a:stretch>
        </p:blipFill>
        <p:spPr>
          <a:xfrm>
            <a:off x="214282" y="214296"/>
            <a:ext cx="1898904" cy="822960"/>
          </a:xfrm>
          <a:prstGeom prst="rect">
            <a:avLst/>
          </a:prstGeom>
          <a:noFill/>
          <a:ln>
            <a:noFill/>
          </a:ln>
        </p:spPr>
      </p:pic>
      <p:sp>
        <p:nvSpPr>
          <p:cNvPr id="8" name="Rectangle 7"/>
          <p:cNvSpPr/>
          <p:nvPr/>
        </p:nvSpPr>
        <p:spPr>
          <a:xfrm>
            <a:off x="214282" y="2786064"/>
            <a:ext cx="7929618" cy="2000548"/>
          </a:xfrm>
          <a:prstGeom prst="rect">
            <a:avLst/>
          </a:prstGeom>
        </p:spPr>
        <p:txBody>
          <a:bodyPr wrap="square">
            <a:spAutoFit/>
          </a:bodyPr>
          <a:lstStyle/>
          <a:p>
            <a:r>
              <a:rPr lang="en-US" sz="1600" b="1" u="sng" smtClean="0">
                <a:latin typeface="Arial" pitchFamily="34" charset="0"/>
                <a:cs typeface="Arial" pitchFamily="34" charset="0"/>
              </a:rPr>
              <a:t>ASPEK KEGIATAN USAHA</a:t>
            </a:r>
          </a:p>
          <a:p>
            <a:endParaRPr lang="en-US" sz="1200" smtClean="0">
              <a:latin typeface="Arial" pitchFamily="34" charset="0"/>
              <a:cs typeface="Arial" pitchFamily="34" charset="0"/>
            </a:endParaRPr>
          </a:p>
          <a:p>
            <a:r>
              <a:rPr lang="en-US" sz="1200" smtClean="0">
                <a:latin typeface="Arial" pitchFamily="34" charset="0"/>
                <a:cs typeface="Arial" pitchFamily="34" charset="0"/>
              </a:rPr>
              <a:t>Kegiatan usaha PT. Rekatama Putra Gegana lebih banyak bersumber dari operator penerbangan sipil di dalam negeri sebanyak 90 persen dan sisanya 10 persen didapatkan dari luar negeri. Untuk instansi-instansi pemerintah atau militer belakangan ini agak kurang karena faktor persaingan usaha yang cukup ketat dan biasanya instansi pemerintah hanya mengadakan lelang proyek tersebut setahun sekali, sehingga tidak terlalu dijadikan prioritas dalam hal pemasaran oleh PT. Rekatama Putra Gegana, dan juga dalam mengadakan pemasaran kepada instansi pemerintah, PT. Rekatama Putra Gegana lebih memilih mengadakan kerjasama dengan perusahaan-perusahaan rekanan yang bergerak dalam bidang </a:t>
            </a:r>
            <a:r>
              <a:rPr lang="en-US" sz="1200" i="1" smtClean="0">
                <a:latin typeface="Arial" pitchFamily="34" charset="0"/>
                <a:cs typeface="Arial" pitchFamily="34" charset="0"/>
              </a:rPr>
              <a:t>general trading</a:t>
            </a:r>
            <a:r>
              <a:rPr lang="en-US" sz="1200" smtClean="0">
                <a:latin typeface="Arial" pitchFamily="34" charset="0"/>
                <a:cs typeface="Arial" pitchFamily="34" charset="0"/>
              </a:rPr>
              <a:t> atau </a:t>
            </a:r>
            <a:r>
              <a:rPr lang="en-US" sz="1200" i="1" smtClean="0">
                <a:latin typeface="Arial" pitchFamily="34" charset="0"/>
                <a:cs typeface="Arial" pitchFamily="34" charset="0"/>
              </a:rPr>
              <a:t>supplier</a:t>
            </a:r>
            <a:r>
              <a:rPr lang="en-US" sz="1200" smtClean="0">
                <a:latin typeface="Arial" pitchFamily="34" charset="0"/>
                <a:cs typeface="Arial" pitchFamily="34" charset="0"/>
              </a:rPr>
              <a:t> dalam mengambil pekerjaan dengan sistem </a:t>
            </a:r>
            <a:r>
              <a:rPr lang="en-US" sz="1200" i="1" smtClean="0">
                <a:latin typeface="Arial" pitchFamily="34" charset="0"/>
                <a:cs typeface="Arial" pitchFamily="34" charset="0"/>
              </a:rPr>
              <a:t>tender</a:t>
            </a:r>
            <a:r>
              <a:rPr lang="en-US" sz="1200" smtClean="0">
                <a:latin typeface="Arial" pitchFamily="34" charset="0"/>
                <a:cs typeface="Arial" pitchFamily="34" charset="0"/>
              </a:rPr>
              <a:t> kepada instansi-instansi pemerintah.</a:t>
            </a:r>
            <a:endParaRPr lang="en-US" sz="1200">
              <a:latin typeface="Arial" pitchFamily="34" charset="0"/>
              <a:cs typeface="Arial" pitchFamily="34" charset="0"/>
            </a:endParaRPr>
          </a:p>
        </p:txBody>
      </p:sp>
      <p:sp>
        <p:nvSpPr>
          <p:cNvPr id="9" name="Rectangle 8"/>
          <p:cNvSpPr/>
          <p:nvPr/>
        </p:nvSpPr>
        <p:spPr>
          <a:xfrm>
            <a:off x="2714612" y="214296"/>
            <a:ext cx="4665060" cy="70788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Objek penelitian</a:t>
            </a:r>
            <a:endParaRPr lang="en-US" sz="40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Rounded Rectangle 9"/>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20</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73729"/>
                                        </p:tgtEl>
                                        <p:attrNameLst>
                                          <p:attrName>style.visibility</p:attrName>
                                        </p:attrNameLst>
                                      </p:cBhvr>
                                      <p:to>
                                        <p:strVal val="visible"/>
                                      </p:to>
                                    </p:set>
                                    <p:anim to="" calcmode="lin" valueType="num">
                                      <p:cBhvr>
                                        <p:cTn id="13" dur="1" fill="hold"/>
                                        <p:tgtEl>
                                          <p:spTgt spid="73729"/>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to="" calcmode="lin" valueType="num">
                                      <p:cBhvr>
                                        <p:cTn id="18" dur="1" fill="hold"/>
                                        <p:tgtEl>
                                          <p:spTgt spid="8"/>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to="" calcmode="lin" valueType="num">
                                      <p:cBhvr>
                                        <p:cTn id="21"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9" grpId="0"/>
      <p:bldP spid="8" grpId="0"/>
      <p:bldP spid="9" grpId="0"/>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_rpg.jpg"/>
          <p:cNvPicPr>
            <a:picLocks noChangeAspect="1"/>
          </p:cNvPicPr>
          <p:nvPr/>
        </p:nvPicPr>
        <p:blipFill>
          <a:blip r:embed="rId2"/>
          <a:stretch>
            <a:fillRect/>
          </a:stretch>
        </p:blipFill>
        <p:spPr>
          <a:xfrm>
            <a:off x="214282" y="214296"/>
            <a:ext cx="1898904" cy="822960"/>
          </a:xfrm>
          <a:prstGeom prst="rect">
            <a:avLst/>
          </a:prstGeom>
          <a:noFill/>
          <a:ln>
            <a:noFill/>
          </a:ln>
        </p:spPr>
      </p:pic>
      <p:sp>
        <p:nvSpPr>
          <p:cNvPr id="74753" name="Rectangle 1"/>
          <p:cNvSpPr>
            <a:spLocks noChangeArrowheads="1"/>
          </p:cNvSpPr>
          <p:nvPr/>
        </p:nvSpPr>
        <p:spPr bwMode="auto">
          <a:xfrm>
            <a:off x="285720" y="1214428"/>
            <a:ext cx="457203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tab pos="342900" algn="l"/>
              </a:tabLst>
            </a:pPr>
            <a:r>
              <a:rPr kumimoji="0" lang="en-US" sz="1200" b="1" i="1" u="sng" strike="noStrike" cap="none" normalizeH="0" baseline="0" smtClean="0">
                <a:ln>
                  <a:noFill/>
                </a:ln>
                <a:solidFill>
                  <a:schemeClr val="tx1"/>
                </a:solidFill>
                <a:effectLst/>
                <a:latin typeface="Arial" pitchFamily="34" charset="0"/>
                <a:ea typeface="Times New Roman" pitchFamily="18" charset="0"/>
                <a:cs typeface="Arial" pitchFamily="34" charset="0"/>
              </a:rPr>
              <a:t>Scope of Approval</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PT. Rekatama Putra Gegana pada setiap kemampuan yang dimiliki terdapat limitasi atau batasan untuk pekerjaan yang dilakukan terhadap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spare parts</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pesawat udara.</a:t>
            </a:r>
          </a:p>
          <a:p>
            <a:pPr marL="0" marR="0" lvl="0" algn="just" defTabSz="914400" rtl="0" eaLnBrk="1" fontAlgn="base" latinLnBrk="0" hangingPunct="1">
              <a:lnSpc>
                <a:spcPct val="100000"/>
              </a:lnSpc>
              <a:spcBef>
                <a:spcPct val="0"/>
              </a:spcBef>
              <a:spcAft>
                <a:spcPct val="0"/>
              </a:spcAft>
              <a:buClrTx/>
              <a:buSzTx/>
              <a:buFontTx/>
              <a:buNone/>
              <a:tabLst>
                <a:tab pos="342900" algn="l"/>
              </a:tabLst>
            </a:pPr>
            <a:endParaRPr lang="en-US" sz="1200" smtClean="0">
              <a:latin typeface="Arial" pitchFamily="34" charset="0"/>
              <a:cs typeface="Arial" pitchFamily="34" charset="0"/>
            </a:endParaRPr>
          </a:p>
          <a:p>
            <a:pPr marL="0" marR="0" lvl="0" algn="just" defTabSz="914400" rtl="0" eaLnBrk="1" fontAlgn="base" latinLnBrk="0" hangingPunct="1">
              <a:lnSpc>
                <a:spcPct val="100000"/>
              </a:lnSpc>
              <a:spcBef>
                <a:spcPct val="0"/>
              </a:spcBef>
              <a:spcAft>
                <a:spcPct val="0"/>
              </a:spcAft>
              <a:buClrTx/>
              <a:buSzTx/>
              <a:buFontTx/>
              <a:buNone/>
              <a:tabLst>
                <a:tab pos="342900" algn="l"/>
              </a:tabLst>
            </a:pPr>
            <a:r>
              <a:rPr kumimoji="0" lang="en-US" sz="1200" b="0" i="0" u="none" strike="noStrike" cap="none" normalizeH="0" baseline="0" smtClean="0">
                <a:ln>
                  <a:noFill/>
                </a:ln>
                <a:solidFill>
                  <a:schemeClr val="tx1"/>
                </a:solidFill>
                <a:effectLst/>
                <a:latin typeface="Arial" pitchFamily="34" charset="0"/>
                <a:cs typeface="Arial" pitchFamily="34" charset="0"/>
              </a:rPr>
              <a:t>Saat ini terdapat 5 (lima) </a:t>
            </a:r>
            <a:r>
              <a:rPr kumimoji="0" lang="en-US" sz="1200" b="0" i="1" u="none" strike="noStrike" cap="none" normalizeH="0" baseline="0" smtClean="0">
                <a:ln>
                  <a:noFill/>
                </a:ln>
                <a:solidFill>
                  <a:schemeClr val="tx1"/>
                </a:solidFill>
                <a:effectLst/>
                <a:latin typeface="Arial" pitchFamily="34" charset="0"/>
                <a:cs typeface="Arial" pitchFamily="34" charset="0"/>
              </a:rPr>
              <a:t>Scope of Approval</a:t>
            </a:r>
            <a:r>
              <a:rPr kumimoji="0" lang="en-US" sz="1200" b="0" i="0" u="none" strike="noStrike" cap="none" normalizeH="0" baseline="0" smtClean="0">
                <a:ln>
                  <a:noFill/>
                </a:ln>
                <a:solidFill>
                  <a:schemeClr val="tx1"/>
                </a:solidFill>
                <a:effectLst/>
                <a:latin typeface="Arial" pitchFamily="34" charset="0"/>
                <a:cs typeface="Arial" pitchFamily="34" charset="0"/>
              </a:rPr>
              <a:t> </a:t>
            </a:r>
          </a:p>
          <a:p>
            <a:pPr marL="0" marR="0" lvl="0" algn="just" defTabSz="914400" rtl="0" eaLnBrk="1" fontAlgn="base" latinLnBrk="0" hangingPunct="1">
              <a:lnSpc>
                <a:spcPct val="100000"/>
              </a:lnSpc>
              <a:spcBef>
                <a:spcPct val="0"/>
              </a:spcBef>
              <a:spcAft>
                <a:spcPct val="0"/>
              </a:spcAft>
              <a:buClrTx/>
              <a:buSzTx/>
              <a:buFontTx/>
              <a:buNone/>
              <a:tabLst>
                <a:tab pos="342900" algn="l"/>
              </a:tabLst>
            </a:pPr>
            <a:r>
              <a:rPr kumimoji="0" lang="en-US" sz="1200" b="0" i="0" u="none" strike="noStrike" cap="none" normalizeH="0" baseline="0" smtClean="0">
                <a:ln>
                  <a:noFill/>
                </a:ln>
                <a:solidFill>
                  <a:schemeClr val="tx1"/>
                </a:solidFill>
                <a:effectLst/>
                <a:latin typeface="Arial" pitchFamily="34" charset="0"/>
                <a:cs typeface="Arial" pitchFamily="34" charset="0"/>
              </a:rPr>
              <a:t>PT. Rekatama Putra Gegana</a:t>
            </a:r>
            <a:r>
              <a:rPr kumimoji="0" lang="en-US" sz="1200" b="0" i="0" u="none" strike="noStrike" cap="none" normalizeH="0" smtClean="0">
                <a:ln>
                  <a:noFill/>
                </a:ln>
                <a:solidFill>
                  <a:schemeClr val="tx1"/>
                </a:solidFill>
                <a:effectLst/>
                <a:latin typeface="Arial" pitchFamily="34" charset="0"/>
                <a:cs typeface="Arial" pitchFamily="34" charset="0"/>
              </a:rPr>
              <a:t> </a:t>
            </a:r>
            <a:r>
              <a:rPr kumimoji="0" lang="en-US" sz="1200" b="0" i="0" u="none" strike="noStrike" cap="none" normalizeH="0" baseline="0" smtClean="0">
                <a:ln>
                  <a:noFill/>
                </a:ln>
                <a:solidFill>
                  <a:schemeClr val="tx1"/>
                </a:solidFill>
                <a:effectLst/>
                <a:latin typeface="Arial" pitchFamily="34" charset="0"/>
                <a:cs typeface="Arial" pitchFamily="34" charset="0"/>
              </a:rPr>
              <a:t>yaitu:</a:t>
            </a:r>
          </a:p>
          <a:p>
            <a:pPr marL="0" marR="0" lvl="0" algn="just" defTabSz="914400" rtl="0" eaLnBrk="1" fontAlgn="base" latinLnBrk="0" hangingPunct="1">
              <a:lnSpc>
                <a:spcPct val="100000"/>
              </a:lnSpc>
              <a:spcBef>
                <a:spcPct val="0"/>
              </a:spcBef>
              <a:spcAft>
                <a:spcPct val="0"/>
              </a:spcAft>
              <a:buClrTx/>
              <a:buSzTx/>
              <a:buFontTx/>
              <a:buNone/>
              <a:tabLst>
                <a:tab pos="342900" algn="l"/>
              </a:tabLst>
            </a:pPr>
            <a:endParaRPr lang="en-US" sz="1200" smtClean="0">
              <a:latin typeface="Arial" pitchFamily="34" charset="0"/>
              <a:cs typeface="Arial" pitchFamily="34" charset="0"/>
            </a:endParaRPr>
          </a:p>
          <a:p>
            <a:pPr marR="0" lvl="0" algn="just" defTabSz="914400" rtl="0" eaLnBrk="1" fontAlgn="base" latinLnBrk="0" hangingPunct="1">
              <a:lnSpc>
                <a:spcPct val="100000"/>
              </a:lnSpc>
              <a:spcBef>
                <a:spcPct val="0"/>
              </a:spcBef>
              <a:spcAft>
                <a:spcPct val="0"/>
              </a:spcAft>
              <a:buClrTx/>
              <a:buSzTx/>
              <a:buFontTx/>
              <a:buAutoNum type="arabicPeriod"/>
              <a:tabLst>
                <a:tab pos="342900" algn="l"/>
              </a:tabLst>
            </a:pPr>
            <a:r>
              <a:rPr kumimoji="0" lang="en-US" sz="1200" b="0" i="0" u="none" strike="noStrike" cap="none" normalizeH="0" baseline="0" smtClean="0">
                <a:ln>
                  <a:noFill/>
                </a:ln>
                <a:solidFill>
                  <a:schemeClr val="tx1"/>
                </a:solidFill>
                <a:effectLst/>
                <a:latin typeface="Arial" pitchFamily="34" charset="0"/>
                <a:cs typeface="Arial" pitchFamily="34" charset="0"/>
              </a:rPr>
              <a:t>  Limited Propeller.</a:t>
            </a:r>
          </a:p>
          <a:p>
            <a:pPr marR="0" lvl="0" algn="just" defTabSz="914400" rtl="0" eaLnBrk="1" fontAlgn="base" latinLnBrk="0" hangingPunct="1">
              <a:lnSpc>
                <a:spcPct val="100000"/>
              </a:lnSpc>
              <a:spcBef>
                <a:spcPct val="0"/>
              </a:spcBef>
              <a:spcAft>
                <a:spcPct val="0"/>
              </a:spcAft>
              <a:buClrTx/>
              <a:buSzTx/>
              <a:buFontTx/>
              <a:buAutoNum type="arabicPeriod"/>
              <a:tabLst>
                <a:tab pos="342900" algn="l"/>
              </a:tabLst>
            </a:pPr>
            <a:r>
              <a:rPr lang="en-US" sz="1200" smtClean="0">
                <a:latin typeface="Arial" pitchFamily="34" charset="0"/>
                <a:cs typeface="Arial" pitchFamily="34" charset="0"/>
              </a:rPr>
              <a:t>  Limited Accessories</a:t>
            </a:r>
          </a:p>
          <a:p>
            <a:pPr marR="0" lvl="0" algn="just" defTabSz="914400" rtl="0" eaLnBrk="1" fontAlgn="base" latinLnBrk="0" hangingPunct="1">
              <a:lnSpc>
                <a:spcPct val="100000"/>
              </a:lnSpc>
              <a:spcBef>
                <a:spcPct val="0"/>
              </a:spcBef>
              <a:spcAft>
                <a:spcPct val="0"/>
              </a:spcAft>
              <a:buClrTx/>
              <a:buSzTx/>
              <a:buFontTx/>
              <a:buAutoNum type="arabicPeriod"/>
              <a:tabLst>
                <a:tab pos="342900" algn="l"/>
              </a:tabLst>
            </a:pPr>
            <a:r>
              <a:rPr kumimoji="0" lang="en-US" sz="1200" b="0" i="0" u="none" strike="noStrike" cap="none" normalizeH="0" baseline="0" smtClean="0">
                <a:ln>
                  <a:noFill/>
                </a:ln>
                <a:solidFill>
                  <a:schemeClr val="tx1"/>
                </a:solidFill>
                <a:effectLst/>
                <a:latin typeface="Arial" pitchFamily="34" charset="0"/>
                <a:cs typeface="Arial" pitchFamily="34" charset="0"/>
              </a:rPr>
              <a:t>  Limited Emergency Equipment</a:t>
            </a:r>
          </a:p>
          <a:p>
            <a:pPr marR="0" lvl="0" algn="just" defTabSz="914400" rtl="0" eaLnBrk="1" fontAlgn="base" latinLnBrk="0" hangingPunct="1">
              <a:lnSpc>
                <a:spcPct val="100000"/>
              </a:lnSpc>
              <a:spcBef>
                <a:spcPct val="0"/>
              </a:spcBef>
              <a:spcAft>
                <a:spcPct val="0"/>
              </a:spcAft>
              <a:buClrTx/>
              <a:buSzTx/>
              <a:buFontTx/>
              <a:buAutoNum type="arabicPeriod"/>
              <a:tabLst>
                <a:tab pos="342900" algn="l"/>
              </a:tabLst>
            </a:pPr>
            <a:r>
              <a:rPr lang="en-US" sz="1200" smtClean="0">
                <a:latin typeface="Arial" pitchFamily="34" charset="0"/>
                <a:cs typeface="Arial" pitchFamily="34" charset="0"/>
              </a:rPr>
              <a:t>  Limited Non Destructive Test.</a:t>
            </a:r>
          </a:p>
          <a:p>
            <a:pPr marR="0" lvl="0" algn="just" defTabSz="914400" rtl="0" eaLnBrk="1" fontAlgn="base" latinLnBrk="0" hangingPunct="1">
              <a:lnSpc>
                <a:spcPct val="100000"/>
              </a:lnSpc>
              <a:spcBef>
                <a:spcPct val="0"/>
              </a:spcBef>
              <a:spcAft>
                <a:spcPct val="0"/>
              </a:spcAft>
              <a:buClrTx/>
              <a:buSzTx/>
              <a:buFontTx/>
              <a:buAutoNum type="arabicPeriod"/>
              <a:tabLst>
                <a:tab pos="342900" algn="l"/>
              </a:tabLst>
            </a:pPr>
            <a:r>
              <a:rPr kumimoji="0" lang="en-US" sz="1200" b="0" i="0" u="none" strike="noStrike" cap="none" normalizeH="0" baseline="0" smtClean="0">
                <a:ln>
                  <a:noFill/>
                </a:ln>
                <a:solidFill>
                  <a:schemeClr val="tx1"/>
                </a:solidFill>
                <a:effectLst/>
                <a:latin typeface="Arial" pitchFamily="34" charset="0"/>
                <a:cs typeface="Arial" pitchFamily="34" charset="0"/>
              </a:rPr>
              <a:t>  Limited</a:t>
            </a:r>
            <a:r>
              <a:rPr kumimoji="0" lang="en-US" sz="1200" b="0" i="0" u="none" strike="noStrike" cap="none" normalizeH="0" smtClean="0">
                <a:ln>
                  <a:noFill/>
                </a:ln>
                <a:solidFill>
                  <a:schemeClr val="tx1"/>
                </a:solidFill>
                <a:effectLst/>
                <a:latin typeface="Arial" pitchFamily="34" charset="0"/>
                <a:cs typeface="Arial" pitchFamily="34" charset="0"/>
              </a:rPr>
              <a:t> Specialized Services.</a:t>
            </a:r>
            <a:endParaRPr kumimoji="0" lang="en-US" sz="1200" b="0" i="0" u="none" strike="noStrike" cap="none" normalizeH="0" baseline="0" smtClean="0">
              <a:ln>
                <a:noFill/>
              </a:ln>
              <a:solidFill>
                <a:schemeClr val="tx1"/>
              </a:solidFill>
              <a:effectLst/>
              <a:latin typeface="Arial" pitchFamily="34" charset="0"/>
            </a:endParaRPr>
          </a:p>
        </p:txBody>
      </p:sp>
      <p:pic>
        <p:nvPicPr>
          <p:cNvPr id="9" name="Picture 8" descr="Certificate of Approval.jpg"/>
          <p:cNvPicPr>
            <a:picLocks noChangeAspect="1"/>
          </p:cNvPicPr>
          <p:nvPr/>
        </p:nvPicPr>
        <p:blipFill>
          <a:blip r:embed="rId3"/>
          <a:stretch>
            <a:fillRect/>
          </a:stretch>
        </p:blipFill>
        <p:spPr>
          <a:xfrm>
            <a:off x="5357818" y="1000114"/>
            <a:ext cx="2659167" cy="37147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Rectangle 6"/>
          <p:cNvSpPr/>
          <p:nvPr/>
        </p:nvSpPr>
        <p:spPr>
          <a:xfrm>
            <a:off x="2714612" y="214296"/>
            <a:ext cx="4665060" cy="70788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Objek penelitian</a:t>
            </a:r>
            <a:endParaRPr lang="en-US" sz="40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74754" name="Picture 2" descr="Propeller Shop"/>
          <p:cNvPicPr>
            <a:picLocks noChangeAspect="1" noChangeArrowheads="1"/>
          </p:cNvPicPr>
          <p:nvPr/>
        </p:nvPicPr>
        <p:blipFill>
          <a:blip r:embed="rId4" cstate="print"/>
          <a:srcRect/>
          <a:stretch>
            <a:fillRect/>
          </a:stretch>
        </p:blipFill>
        <p:spPr bwMode="auto">
          <a:xfrm>
            <a:off x="357158" y="3643320"/>
            <a:ext cx="1566571" cy="1208083"/>
          </a:xfrm>
          <a:prstGeom prst="rect">
            <a:avLst/>
          </a:prstGeom>
          <a:noFill/>
          <a:ln w="25400">
            <a:solidFill>
              <a:srgbClr val="000000"/>
            </a:solidFill>
            <a:miter lim="800000"/>
            <a:headEnd/>
            <a:tailEnd/>
          </a:ln>
        </p:spPr>
      </p:pic>
      <p:pic>
        <p:nvPicPr>
          <p:cNvPr id="74755" name="Picture 3" descr="Accessories 1"/>
          <p:cNvPicPr>
            <a:picLocks noChangeAspect="1" noChangeArrowheads="1"/>
          </p:cNvPicPr>
          <p:nvPr/>
        </p:nvPicPr>
        <p:blipFill>
          <a:blip r:embed="rId5"/>
          <a:srcRect/>
          <a:stretch>
            <a:fillRect/>
          </a:stretch>
        </p:blipFill>
        <p:spPr bwMode="auto">
          <a:xfrm>
            <a:off x="2071670" y="3643320"/>
            <a:ext cx="1580243" cy="1214446"/>
          </a:xfrm>
          <a:prstGeom prst="rect">
            <a:avLst/>
          </a:prstGeom>
          <a:noFill/>
          <a:ln w="25400">
            <a:solidFill>
              <a:srgbClr val="000000"/>
            </a:solidFill>
            <a:miter lim="800000"/>
            <a:headEnd/>
            <a:tailEnd/>
          </a:ln>
        </p:spPr>
      </p:pic>
      <p:pic>
        <p:nvPicPr>
          <p:cNvPr id="74756" name="Picture 4" descr="cover-special-srv_02"/>
          <p:cNvPicPr>
            <a:picLocks noChangeAspect="1" noChangeArrowheads="1"/>
          </p:cNvPicPr>
          <p:nvPr/>
        </p:nvPicPr>
        <p:blipFill>
          <a:blip r:embed="rId6"/>
          <a:srcRect/>
          <a:stretch>
            <a:fillRect/>
          </a:stretch>
        </p:blipFill>
        <p:spPr bwMode="auto">
          <a:xfrm>
            <a:off x="3857620" y="3857634"/>
            <a:ext cx="1298990" cy="803277"/>
          </a:xfrm>
          <a:prstGeom prst="rect">
            <a:avLst/>
          </a:prstGeom>
          <a:noFill/>
          <a:ln w="25400">
            <a:solidFill>
              <a:srgbClr val="000000"/>
            </a:solidFill>
            <a:miter lim="800000"/>
            <a:headEnd/>
            <a:tailEnd/>
          </a:ln>
        </p:spPr>
      </p:pic>
      <p:pic>
        <p:nvPicPr>
          <p:cNvPr id="74757" name="Picture 5" descr="NDT 2"/>
          <p:cNvPicPr>
            <a:picLocks noChangeAspect="1" noChangeArrowheads="1"/>
          </p:cNvPicPr>
          <p:nvPr/>
        </p:nvPicPr>
        <p:blipFill>
          <a:blip r:embed="rId7" cstate="print"/>
          <a:srcRect/>
          <a:stretch>
            <a:fillRect/>
          </a:stretch>
        </p:blipFill>
        <p:spPr bwMode="auto">
          <a:xfrm>
            <a:off x="3857620" y="2928940"/>
            <a:ext cx="1285884" cy="796023"/>
          </a:xfrm>
          <a:prstGeom prst="rect">
            <a:avLst/>
          </a:prstGeom>
          <a:noFill/>
          <a:ln w="25400">
            <a:solidFill>
              <a:srgbClr val="000000"/>
            </a:solidFill>
            <a:miter lim="800000"/>
            <a:headEnd/>
            <a:tailEnd/>
          </a:ln>
        </p:spPr>
      </p:pic>
      <p:pic>
        <p:nvPicPr>
          <p:cNvPr id="74758" name="Picture 6" descr="emergency equipment"/>
          <p:cNvPicPr>
            <a:picLocks noChangeAspect="1" noChangeArrowheads="1"/>
          </p:cNvPicPr>
          <p:nvPr/>
        </p:nvPicPr>
        <p:blipFill>
          <a:blip r:embed="rId8" cstate="print"/>
          <a:srcRect/>
          <a:stretch>
            <a:fillRect/>
          </a:stretch>
        </p:blipFill>
        <p:spPr bwMode="auto">
          <a:xfrm>
            <a:off x="3857620" y="2000246"/>
            <a:ext cx="1285884" cy="780977"/>
          </a:xfrm>
          <a:prstGeom prst="rect">
            <a:avLst/>
          </a:prstGeom>
          <a:noFill/>
          <a:ln w="25400">
            <a:solidFill>
              <a:srgbClr val="000000"/>
            </a:solidFill>
            <a:miter lim="800000"/>
            <a:headEnd/>
            <a:tailEnd/>
          </a:ln>
        </p:spPr>
      </p:pic>
      <p:sp>
        <p:nvSpPr>
          <p:cNvPr id="13" name="Rectangle 12"/>
          <p:cNvSpPr/>
          <p:nvPr/>
        </p:nvSpPr>
        <p:spPr>
          <a:xfrm>
            <a:off x="3857620" y="4857766"/>
            <a:ext cx="4214842" cy="714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21</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74753"/>
                                        </p:tgtEl>
                                        <p:attrNameLst>
                                          <p:attrName>style.visibility</p:attrName>
                                        </p:attrNameLst>
                                      </p:cBhvr>
                                      <p:to>
                                        <p:strVal val="visible"/>
                                      </p:to>
                                    </p:set>
                                    <p:anim to="" calcmode="lin" valueType="num">
                                      <p:cBhvr>
                                        <p:cTn id="15" dur="1" fill="hold"/>
                                        <p:tgtEl>
                                          <p:spTgt spid="74753"/>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74754"/>
                                        </p:tgtEl>
                                        <p:attrNameLst>
                                          <p:attrName>style.visibility</p:attrName>
                                        </p:attrNameLst>
                                      </p:cBhvr>
                                      <p:to>
                                        <p:strVal val="visible"/>
                                      </p:to>
                                    </p:set>
                                    <p:anim to="" calcmode="lin" valueType="num">
                                      <p:cBhvr>
                                        <p:cTn id="20" dur="1" fill="hold"/>
                                        <p:tgtEl>
                                          <p:spTgt spid="74754"/>
                                        </p:tgtEl>
                                        <p:attrNameLst>
                                          <p:attrName/>
                                        </p:attrNameLst>
                                      </p:cBhvr>
                                    </p:anim>
                                  </p:childTnLst>
                                </p:cTn>
                              </p:par>
                              <p:par>
                                <p:cTn id="21" presetID="24" presetClass="entr" presetSubtype="0" fill="hold" nodeType="withEffect">
                                  <p:stCondLst>
                                    <p:cond delay="0"/>
                                  </p:stCondLst>
                                  <p:childTnLst>
                                    <p:set>
                                      <p:cBhvr>
                                        <p:cTn id="22" dur="1" fill="hold">
                                          <p:stCondLst>
                                            <p:cond delay="0"/>
                                          </p:stCondLst>
                                        </p:cTn>
                                        <p:tgtEl>
                                          <p:spTgt spid="74755"/>
                                        </p:tgtEl>
                                        <p:attrNameLst>
                                          <p:attrName>style.visibility</p:attrName>
                                        </p:attrNameLst>
                                      </p:cBhvr>
                                      <p:to>
                                        <p:strVal val="visible"/>
                                      </p:to>
                                    </p:set>
                                    <p:anim to="" calcmode="lin" valueType="num">
                                      <p:cBhvr>
                                        <p:cTn id="23" dur="1" fill="hold"/>
                                        <p:tgtEl>
                                          <p:spTgt spid="74755"/>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74758"/>
                                        </p:tgtEl>
                                        <p:attrNameLst>
                                          <p:attrName>style.visibility</p:attrName>
                                        </p:attrNameLst>
                                      </p:cBhvr>
                                      <p:to>
                                        <p:strVal val="visible"/>
                                      </p:to>
                                    </p:set>
                                    <p:anim to="" calcmode="lin" valueType="num">
                                      <p:cBhvr>
                                        <p:cTn id="28" dur="1" fill="hold"/>
                                        <p:tgtEl>
                                          <p:spTgt spid="74758"/>
                                        </p:tgtEl>
                                        <p:attrNameLst>
                                          <p:attrName/>
                                        </p:attrNameLst>
                                      </p:cBhvr>
                                    </p:anim>
                                  </p:childTnLst>
                                </p:cTn>
                              </p:par>
                              <p:par>
                                <p:cTn id="29" presetID="24" presetClass="entr" presetSubtype="0" fill="hold" nodeType="withEffect">
                                  <p:stCondLst>
                                    <p:cond delay="0"/>
                                  </p:stCondLst>
                                  <p:childTnLst>
                                    <p:set>
                                      <p:cBhvr>
                                        <p:cTn id="30" dur="1" fill="hold">
                                          <p:stCondLst>
                                            <p:cond delay="0"/>
                                          </p:stCondLst>
                                        </p:cTn>
                                        <p:tgtEl>
                                          <p:spTgt spid="74757"/>
                                        </p:tgtEl>
                                        <p:attrNameLst>
                                          <p:attrName>style.visibility</p:attrName>
                                        </p:attrNameLst>
                                      </p:cBhvr>
                                      <p:to>
                                        <p:strVal val="visible"/>
                                      </p:to>
                                    </p:set>
                                    <p:anim to="" calcmode="lin" valueType="num">
                                      <p:cBhvr>
                                        <p:cTn id="31" dur="1" fill="hold"/>
                                        <p:tgtEl>
                                          <p:spTgt spid="74757"/>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74756"/>
                                        </p:tgtEl>
                                        <p:attrNameLst>
                                          <p:attrName>style.visibility</p:attrName>
                                        </p:attrNameLst>
                                      </p:cBhvr>
                                      <p:to>
                                        <p:strVal val="visible"/>
                                      </p:to>
                                    </p:set>
                                    <p:anim to="" calcmode="lin" valueType="num">
                                      <p:cBhvr>
                                        <p:cTn id="34" dur="1" fill="hold"/>
                                        <p:tgtEl>
                                          <p:spTgt spid="74756"/>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9"/>
                                        </p:tgtEl>
                                        <p:attrNameLst>
                                          <p:attrName>style.visibility</p:attrName>
                                        </p:attrNameLst>
                                      </p:cBhvr>
                                      <p:to>
                                        <p:strVal val="visible"/>
                                      </p:to>
                                    </p:set>
                                    <p:anim to="" calcmode="lin" valueType="num">
                                      <p:cBhvr>
                                        <p:cTn id="39" dur="1" fill="hold"/>
                                        <p:tgtEl>
                                          <p:spTgt spid="9"/>
                                        </p:tgtEl>
                                        <p:attrNameLst>
                                          <p:attrName/>
                                        </p:attrNameLst>
                                      </p:cBhvr>
                                    </p:anim>
                                  </p:childTnLst>
                                </p:cTn>
                              </p:par>
                              <p:par>
                                <p:cTn id="40" presetID="24"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 to="" calcmode="lin" valueType="num">
                                      <p:cBhvr>
                                        <p:cTn id="42" dur="1" fill="hold"/>
                                        <p:tgtEl>
                                          <p:spTgt spid="13"/>
                                        </p:tgtEl>
                                        <p:attrNameLst>
                                          <p:attrName/>
                                        </p:attrNameLst>
                                      </p:cBhvr>
                                    </p:anim>
                                  </p:childTnLst>
                                </p:cTn>
                              </p:par>
                              <p:par>
                                <p:cTn id="43" presetID="24"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to="" calcmode="lin" valueType="num">
                                      <p:cBhvr>
                                        <p:cTn id="45" dur="1" fill="hold"/>
                                        <p:tgtEl>
                                          <p:spTgt spid="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3" grpId="0"/>
      <p:bldP spid="7" grpId="0"/>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854" name="Picture 78"/>
          <p:cNvPicPr>
            <a:picLocks noChangeAspect="1" noChangeArrowheads="1"/>
          </p:cNvPicPr>
          <p:nvPr/>
        </p:nvPicPr>
        <p:blipFill>
          <a:blip r:embed="rId2"/>
          <a:srcRect/>
          <a:stretch>
            <a:fillRect/>
          </a:stretch>
        </p:blipFill>
        <p:spPr bwMode="auto">
          <a:xfrm>
            <a:off x="2071670" y="285734"/>
            <a:ext cx="4344553" cy="4579767"/>
          </a:xfrm>
          <a:prstGeom prst="rect">
            <a:avLst/>
          </a:prstGeom>
          <a:noFill/>
          <a:ln w="9525">
            <a:noFill/>
            <a:miter lim="800000"/>
            <a:headEnd/>
            <a:tailEnd/>
          </a:ln>
          <a:effectLst/>
        </p:spPr>
      </p:pic>
      <p:pic>
        <p:nvPicPr>
          <p:cNvPr id="6" name="Picture 5" descr="logo_rpg.jpg"/>
          <p:cNvPicPr>
            <a:picLocks noChangeAspect="1"/>
          </p:cNvPicPr>
          <p:nvPr/>
        </p:nvPicPr>
        <p:blipFill>
          <a:blip r:embed="rId3" cstate="print"/>
          <a:stretch>
            <a:fillRect/>
          </a:stretch>
        </p:blipFill>
        <p:spPr>
          <a:xfrm>
            <a:off x="214282" y="214296"/>
            <a:ext cx="1318693" cy="571504"/>
          </a:xfrm>
          <a:prstGeom prst="rect">
            <a:avLst/>
          </a:prstGeom>
          <a:noFill/>
          <a:ln>
            <a:noFill/>
          </a:ln>
        </p:spPr>
      </p:pic>
      <p:sp>
        <p:nvSpPr>
          <p:cNvPr id="7" name="Rectangle 6"/>
          <p:cNvSpPr/>
          <p:nvPr/>
        </p:nvSpPr>
        <p:spPr>
          <a:xfrm>
            <a:off x="6000760" y="285734"/>
            <a:ext cx="3012571" cy="461665"/>
          </a:xfrm>
          <a:prstGeom prst="rect">
            <a:avLst/>
          </a:prstGeom>
          <a:noFill/>
          <a:scene3d>
            <a:camera prst="orthographicFront">
              <a:rot lat="0" lon="0" rev="0"/>
            </a:camera>
            <a:lightRig rig="threePt" dir="t"/>
          </a:scene3d>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4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Objek penelitian</a:t>
            </a:r>
            <a:endParaRPr lang="en-US" sz="24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1" name="TextBox 70"/>
          <p:cNvSpPr txBox="1"/>
          <p:nvPr/>
        </p:nvSpPr>
        <p:spPr>
          <a:xfrm>
            <a:off x="357158" y="2357436"/>
            <a:ext cx="1233030" cy="646331"/>
          </a:xfrm>
          <a:prstGeom prst="rect">
            <a:avLst/>
          </a:prstGeom>
          <a:noFill/>
        </p:spPr>
        <p:txBody>
          <a:bodyPr wrap="none" rtlCol="0">
            <a:spAutoFit/>
          </a:bodyPr>
          <a:lstStyle/>
          <a:p>
            <a:r>
              <a:rPr lang="en-US" smtClean="0">
                <a:solidFill>
                  <a:srgbClr val="002060"/>
                </a:solidFill>
              </a:rPr>
              <a:t>Struktur</a:t>
            </a:r>
          </a:p>
          <a:p>
            <a:r>
              <a:rPr lang="en-US" smtClean="0">
                <a:solidFill>
                  <a:srgbClr val="002060"/>
                </a:solidFill>
              </a:rPr>
              <a:t>Organisasi</a:t>
            </a:r>
            <a:endParaRPr lang="en-US">
              <a:solidFill>
                <a:srgbClr val="002060"/>
              </a:solidFill>
            </a:endParaRPr>
          </a:p>
        </p:txBody>
      </p:sp>
      <p:sp>
        <p:nvSpPr>
          <p:cNvPr id="73" name="TextBox 72"/>
          <p:cNvSpPr txBox="1"/>
          <p:nvPr/>
        </p:nvSpPr>
        <p:spPr>
          <a:xfrm>
            <a:off x="5000628" y="4143386"/>
            <a:ext cx="2679451" cy="369332"/>
          </a:xfrm>
          <a:prstGeom prst="rect">
            <a:avLst/>
          </a:prstGeom>
          <a:noFill/>
        </p:spPr>
        <p:txBody>
          <a:bodyPr wrap="none" rtlCol="0">
            <a:spAutoFit/>
          </a:bodyPr>
          <a:lstStyle/>
          <a:p>
            <a:r>
              <a:rPr lang="en-US" smtClean="0"/>
              <a:t>Total Pegawai: 26 Orang</a:t>
            </a:r>
            <a:endParaRPr lang="en-US"/>
          </a:p>
        </p:txBody>
      </p:sp>
      <p:sp>
        <p:nvSpPr>
          <p:cNvPr id="74" name="Rounded Rectangle 73"/>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22</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anim to="" calcmode="lin" valueType="num">
                                      <p:cBhvr>
                                        <p:cTn id="13" dur="1" fill="hold"/>
                                        <p:tgtEl>
                                          <p:spTgt spid="71"/>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75854"/>
                                        </p:tgtEl>
                                        <p:attrNameLst>
                                          <p:attrName>style.visibility</p:attrName>
                                        </p:attrNameLst>
                                      </p:cBhvr>
                                      <p:to>
                                        <p:strVal val="visible"/>
                                      </p:to>
                                    </p:set>
                                    <p:anim to="" calcmode="lin" valueType="num">
                                      <p:cBhvr>
                                        <p:cTn id="18" dur="1" fill="hold"/>
                                        <p:tgtEl>
                                          <p:spTgt spid="75854"/>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73"/>
                                        </p:tgtEl>
                                        <p:attrNameLst>
                                          <p:attrName>style.visibility</p:attrName>
                                        </p:attrNameLst>
                                      </p:cBhvr>
                                      <p:to>
                                        <p:strVal val="visible"/>
                                      </p:to>
                                    </p:set>
                                    <p:anim to="" calcmode="lin" valueType="num">
                                      <p:cBhvr>
                                        <p:cTn id="21" dur="1" fill="hold"/>
                                        <p:tgtEl>
                                          <p:spTgt spid="73"/>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74"/>
                                        </p:tgtEl>
                                        <p:attrNameLst>
                                          <p:attrName>style.visibility</p:attrName>
                                        </p:attrNameLst>
                                      </p:cBhvr>
                                      <p:to>
                                        <p:strVal val="visible"/>
                                      </p:to>
                                    </p:set>
                                    <p:anim to="" calcmode="lin" valueType="num">
                                      <p:cBhvr>
                                        <p:cTn id="24" dur="1" fill="hold"/>
                                        <p:tgtEl>
                                          <p:spTgt spid="7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1" grpId="0"/>
      <p:bldP spid="73" grpId="0"/>
      <p:bldP spid="7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3" name="Picture 3" descr="Kantor RPG 1"/>
          <p:cNvPicPr>
            <a:picLocks noChangeAspect="1" noChangeArrowheads="1"/>
          </p:cNvPicPr>
          <p:nvPr/>
        </p:nvPicPr>
        <p:blipFill>
          <a:blip r:embed="rId2" cstate="print"/>
          <a:srcRect/>
          <a:stretch>
            <a:fillRect/>
          </a:stretch>
        </p:blipFill>
        <p:spPr bwMode="auto">
          <a:xfrm>
            <a:off x="285720" y="928676"/>
            <a:ext cx="2000264" cy="1234289"/>
          </a:xfrm>
          <a:prstGeom prst="rect">
            <a:avLst/>
          </a:prstGeom>
          <a:noFill/>
          <a:ln w="25400">
            <a:solidFill>
              <a:srgbClr val="000000"/>
            </a:solidFill>
            <a:miter lim="800000"/>
            <a:headEnd/>
            <a:tailEnd/>
          </a:ln>
        </p:spPr>
      </p:pic>
      <p:pic>
        <p:nvPicPr>
          <p:cNvPr id="6" name="Picture 5" descr="logo_rpg.jpg"/>
          <p:cNvPicPr>
            <a:picLocks noChangeAspect="1"/>
          </p:cNvPicPr>
          <p:nvPr/>
        </p:nvPicPr>
        <p:blipFill>
          <a:blip r:embed="rId3" cstate="print"/>
          <a:stretch>
            <a:fillRect/>
          </a:stretch>
        </p:blipFill>
        <p:spPr>
          <a:xfrm>
            <a:off x="214282" y="214296"/>
            <a:ext cx="1318693" cy="571504"/>
          </a:xfrm>
          <a:prstGeom prst="rect">
            <a:avLst/>
          </a:prstGeom>
          <a:noFill/>
          <a:ln>
            <a:noFill/>
          </a:ln>
        </p:spPr>
      </p:pic>
      <p:sp>
        <p:nvSpPr>
          <p:cNvPr id="7" name="Rectangle 6"/>
          <p:cNvSpPr/>
          <p:nvPr/>
        </p:nvSpPr>
        <p:spPr>
          <a:xfrm>
            <a:off x="5072066" y="142858"/>
            <a:ext cx="3012571" cy="461665"/>
          </a:xfrm>
          <a:prstGeom prst="rect">
            <a:avLst/>
          </a:prstGeom>
          <a:noFill/>
          <a:scene3d>
            <a:camera prst="orthographicFront">
              <a:rot lat="0" lon="0" rev="0"/>
            </a:camera>
            <a:lightRig rig="threePt" dir="t"/>
          </a:scene3d>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4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Objek penelitian</a:t>
            </a:r>
            <a:endParaRPr lang="en-US" sz="24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6801" name="Rectangle 1"/>
          <p:cNvSpPr>
            <a:spLocks noChangeArrowheads="1"/>
          </p:cNvSpPr>
          <p:nvPr/>
        </p:nvSpPr>
        <p:spPr bwMode="auto">
          <a:xfrm>
            <a:off x="142844" y="2285998"/>
            <a:ext cx="2714644" cy="26314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Fasilitas yang saat ini dimiliki PT. Rekatama Putra Gegana beralamat di Jalan Bima No.90 Bandung untuk kantor dan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workshop</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kerja. Total luas area 788 meter persegi terbagi dari beberapa area yang digunakan untuk pelaksanaan pekerjaan yaitu:</a:t>
            </a:r>
            <a:b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9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Building Area</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433 m</a:t>
            </a:r>
            <a:r>
              <a:rPr kumimoji="0" lang="en-US"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2</a:t>
            </a:r>
            <a:endParaRPr kumimoji="0" lang="en-US" sz="9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Workshop</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260 m</a:t>
            </a:r>
            <a:r>
              <a:rPr kumimoji="0" lang="en-US"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2</a:t>
            </a:r>
            <a:endParaRPr kumimoji="0" lang="en-US" sz="9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Stores</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9 m</a:t>
            </a:r>
            <a:r>
              <a:rPr kumimoji="0" lang="en-US"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2</a:t>
            </a:r>
            <a:endParaRPr kumimoji="0" lang="en-US" sz="9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Office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150 m</a:t>
            </a:r>
            <a:r>
              <a:rPr kumimoji="0" lang="en-US"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2</a:t>
            </a:r>
            <a:endParaRPr kumimoji="0" lang="en-US" sz="9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Toilet</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8 m</a:t>
            </a:r>
            <a:r>
              <a:rPr kumimoji="0" lang="en-US"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2</a:t>
            </a:r>
            <a:endParaRPr kumimoji="0" lang="en-US" sz="900" b="0" i="0" u="none" strike="noStrike" cap="none" normalizeH="0" baseline="0" smtClean="0">
              <a:ln>
                <a:noFill/>
              </a:ln>
              <a:solidFill>
                <a:schemeClr val="tx1"/>
              </a:solidFill>
              <a:effectLst/>
              <a:latin typeface="Arial" pitchFamily="34" charset="0"/>
            </a:endParaRPr>
          </a:p>
          <a:p>
            <a:pPr marL="0"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Parking Area</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355 m</a:t>
            </a:r>
            <a:r>
              <a:rPr kumimoji="0" lang="en-US"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2</a:t>
            </a:r>
            <a:endParaRPr kumimoji="0" lang="en-US" sz="2000" b="0" i="0" u="none" strike="noStrike" cap="none" normalizeH="0" baseline="0" smtClean="0">
              <a:ln>
                <a:noFill/>
              </a:ln>
              <a:solidFill>
                <a:schemeClr val="tx1"/>
              </a:solidFill>
              <a:effectLst/>
              <a:latin typeface="Arial" pitchFamily="34" charset="0"/>
            </a:endParaRPr>
          </a:p>
        </p:txBody>
      </p:sp>
      <p:pic>
        <p:nvPicPr>
          <p:cNvPr id="76802" name="Picture 2" descr="Facility Floor Plan"/>
          <p:cNvPicPr>
            <a:picLocks noChangeAspect="1" noChangeArrowheads="1"/>
          </p:cNvPicPr>
          <p:nvPr/>
        </p:nvPicPr>
        <p:blipFill>
          <a:blip r:embed="rId4"/>
          <a:srcRect/>
          <a:stretch>
            <a:fillRect/>
          </a:stretch>
        </p:blipFill>
        <p:spPr bwMode="auto">
          <a:xfrm>
            <a:off x="3071802" y="785800"/>
            <a:ext cx="5389367" cy="4071966"/>
          </a:xfrm>
          <a:prstGeom prst="rect">
            <a:avLst/>
          </a:prstGeom>
          <a:noFill/>
          <a:ln w="9525">
            <a:solidFill>
              <a:schemeClr val="tx1"/>
            </a:solidFill>
            <a:miter lim="800000"/>
            <a:headEnd/>
            <a:tailEnd/>
          </a:ln>
        </p:spPr>
      </p:pic>
      <p:sp>
        <p:nvSpPr>
          <p:cNvPr id="8" name="TextBox 7"/>
          <p:cNvSpPr txBox="1"/>
          <p:nvPr/>
        </p:nvSpPr>
        <p:spPr>
          <a:xfrm>
            <a:off x="5072066" y="4500576"/>
            <a:ext cx="1640193" cy="307777"/>
          </a:xfrm>
          <a:prstGeom prst="rect">
            <a:avLst/>
          </a:prstGeom>
          <a:noFill/>
        </p:spPr>
        <p:txBody>
          <a:bodyPr wrap="none" rtlCol="0">
            <a:spAutoFit/>
          </a:bodyPr>
          <a:lstStyle/>
          <a:p>
            <a:r>
              <a:rPr lang="en-US" sz="1400" smtClean="0"/>
              <a:t>Facility Floor Plan</a:t>
            </a:r>
            <a:endParaRPr lang="en-US" sz="1400"/>
          </a:p>
        </p:txBody>
      </p:sp>
      <p:sp>
        <p:nvSpPr>
          <p:cNvPr id="10" name="Rounded Rectangle 9"/>
          <p:cNvSpPr/>
          <p:nvPr/>
        </p:nvSpPr>
        <p:spPr>
          <a:xfrm>
            <a:off x="2857488" y="500048"/>
            <a:ext cx="71438" cy="4500594"/>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23</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76803"/>
                                        </p:tgtEl>
                                        <p:attrNameLst>
                                          <p:attrName>style.visibility</p:attrName>
                                        </p:attrNameLst>
                                      </p:cBhvr>
                                      <p:to>
                                        <p:strVal val="visible"/>
                                      </p:to>
                                    </p:set>
                                    <p:anim to="" calcmode="lin" valueType="num">
                                      <p:cBhvr>
                                        <p:cTn id="15" dur="1" fill="hold"/>
                                        <p:tgtEl>
                                          <p:spTgt spid="7680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76801"/>
                                        </p:tgtEl>
                                        <p:attrNameLst>
                                          <p:attrName>style.visibility</p:attrName>
                                        </p:attrNameLst>
                                      </p:cBhvr>
                                      <p:to>
                                        <p:strVal val="visible"/>
                                      </p:to>
                                    </p:set>
                                    <p:anim to="" calcmode="lin" valueType="num">
                                      <p:cBhvr>
                                        <p:cTn id="18" dur="1" fill="hold"/>
                                        <p:tgtEl>
                                          <p:spTgt spid="76801"/>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to="" calcmode="lin" valueType="num">
                                      <p:cBhvr>
                                        <p:cTn id="21" dur="1" fill="hold"/>
                                        <p:tgtEl>
                                          <p:spTgt spid="10"/>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76802"/>
                                        </p:tgtEl>
                                        <p:attrNameLst>
                                          <p:attrName>style.visibility</p:attrName>
                                        </p:attrNameLst>
                                      </p:cBhvr>
                                      <p:to>
                                        <p:strVal val="visible"/>
                                      </p:to>
                                    </p:set>
                                    <p:anim to="" calcmode="lin" valueType="num">
                                      <p:cBhvr>
                                        <p:cTn id="26" dur="1" fill="hold"/>
                                        <p:tgtEl>
                                          <p:spTgt spid="76802"/>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to="" calcmode="lin" valueType="num">
                                      <p:cBhvr>
                                        <p:cTn id="29" dur="1" fill="hold"/>
                                        <p:tgtEl>
                                          <p:spTgt spid="12"/>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6801" grpId="0"/>
      <p:bldP spid="8" grpId="0"/>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_rpg.jpg"/>
          <p:cNvPicPr>
            <a:picLocks noChangeAspect="1"/>
          </p:cNvPicPr>
          <p:nvPr/>
        </p:nvPicPr>
        <p:blipFill>
          <a:blip r:embed="rId2"/>
          <a:stretch>
            <a:fillRect/>
          </a:stretch>
        </p:blipFill>
        <p:spPr>
          <a:xfrm>
            <a:off x="214282" y="214296"/>
            <a:ext cx="1898904" cy="822960"/>
          </a:xfrm>
          <a:prstGeom prst="rect">
            <a:avLst/>
          </a:prstGeom>
          <a:noFill/>
          <a:ln>
            <a:noFill/>
          </a:ln>
        </p:spPr>
      </p:pic>
      <p:sp>
        <p:nvSpPr>
          <p:cNvPr id="9" name="Rectangle 8"/>
          <p:cNvSpPr/>
          <p:nvPr/>
        </p:nvSpPr>
        <p:spPr>
          <a:xfrm>
            <a:off x="2714612" y="214296"/>
            <a:ext cx="4665060" cy="70788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spc="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Objek penelitian</a:t>
            </a:r>
            <a:endParaRPr lang="en-US" sz="40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77825" name="Rectangle 1"/>
          <p:cNvSpPr>
            <a:spLocks noChangeArrowheads="1"/>
          </p:cNvSpPr>
          <p:nvPr/>
        </p:nvSpPr>
        <p:spPr bwMode="auto">
          <a:xfrm>
            <a:off x="500034" y="1357848"/>
            <a:ext cx="6786578" cy="32008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cap="none" normalizeH="0" baseline="0" smtClean="0">
                <a:ln>
                  <a:noFill/>
                </a:ln>
                <a:solidFill>
                  <a:schemeClr val="tx1"/>
                </a:solidFill>
                <a:latin typeface="Arial" pitchFamily="34" charset="0"/>
                <a:ea typeface="Times New Roman" pitchFamily="18" charset="0"/>
                <a:cs typeface="Arial" pitchFamily="34" charset="0"/>
              </a:rPr>
              <a:t>Gambaran Umum Objek</a:t>
            </a:r>
            <a:r>
              <a:rPr kumimoji="0" lang="en-US" sz="2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2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20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Sebagai salah satu perusahaan yang berbentuk perusahaan jasa perawatan dan perbaikan komponen pesawat udara, PT. Rekatama Putra Gegana mempunyai alur keluar masuk barang </a:t>
            </a:r>
            <a:r>
              <a:rPr kumimoji="0" lang="en-US"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atau barang yang diperbaiki. Apabila pencatatan data kurang baik tentu saja akan berakibat hilangnya barang atau lamanya pencarian data barang tersebut.</a:t>
            </a:r>
            <a:endParaRPr kumimoji="0" lang="en-US" b="0" i="0" u="none" strike="noStrike" cap="none" normalizeH="0" baseline="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smtClean="0">
                <a:ln>
                  <a:noFill/>
                </a:ln>
                <a:solidFill>
                  <a:schemeClr val="tx1"/>
                </a:solidFill>
                <a:effectLst/>
                <a:latin typeface="Arial" pitchFamily="34" charset="0"/>
                <a:ea typeface="Times New Roman" pitchFamily="18" charset="0"/>
              </a:rPr>
              <a:t>Penulis berupaya untuk menyempurnakan sistem yang sedang berjalan saat ini dengan mencoba untuk membuat aplikasi yang dapat menggantikan sistem yang ada.</a:t>
            </a:r>
            <a:r>
              <a:rPr kumimoji="0" lang="en-US" sz="1100" b="0" i="0" u="none" strike="noStrike" cap="none" normalizeH="0" baseline="0" smtClean="0">
                <a:ln>
                  <a:noFill/>
                </a:ln>
                <a:solidFill>
                  <a:schemeClr val="tx1"/>
                </a:solidFill>
                <a:effectLst/>
                <a:latin typeface="Arial" pitchFamily="34" charset="0"/>
              </a:rPr>
              <a:t> </a:t>
            </a:r>
            <a:endParaRPr kumimoji="0" lang="en-US" sz="3200" b="0" i="0" u="none" strike="noStrike" cap="none" normalizeH="0" baseline="0" smtClean="0">
              <a:ln>
                <a:noFill/>
              </a:ln>
              <a:solidFill>
                <a:schemeClr val="tx1"/>
              </a:solidFill>
              <a:effectLst/>
              <a:latin typeface="Arial" pitchFamily="34" charset="0"/>
            </a:endParaRPr>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24</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par>
                                <p:cTn id="11" presetID="24" presetClass="entr" presetSubtype="0" fill="hold" grpId="0" nodeType="withEffect">
                                  <p:stCondLst>
                                    <p:cond delay="0"/>
                                  </p:stCondLst>
                                  <p:childTnLst>
                                    <p:set>
                                      <p:cBhvr>
                                        <p:cTn id="12" dur="1" fill="hold">
                                          <p:stCondLst>
                                            <p:cond delay="0"/>
                                          </p:stCondLst>
                                        </p:cTn>
                                        <p:tgtEl>
                                          <p:spTgt spid="77825"/>
                                        </p:tgtEl>
                                        <p:attrNameLst>
                                          <p:attrName>style.visibility</p:attrName>
                                        </p:attrNameLst>
                                      </p:cBhvr>
                                      <p:to>
                                        <p:strVal val="visible"/>
                                      </p:to>
                                    </p:set>
                                    <p:anim to="" calcmode="lin" valueType="num">
                                      <p:cBhvr>
                                        <p:cTn id="13" dur="1" fill="hold"/>
                                        <p:tgtEl>
                                          <p:spTgt spid="77825"/>
                                        </p:tgtEl>
                                        <p:attrNameLst>
                                          <p:attrName/>
                                        </p:attrNameLst>
                                      </p:cBhvr>
                                    </p:anim>
                                  </p:childTnLst>
                                </p:cTn>
                              </p:par>
                              <p:par>
                                <p:cTn id="14" presetID="24"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to="" calcmode="lin" valueType="num">
                                      <p:cBhvr>
                                        <p:cTn id="16"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7825" grpId="0"/>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7158" y="785800"/>
            <a:ext cx="2408095" cy="646331"/>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n-US" smtClean="0">
                <a:latin typeface="Arial Rounded MT Bold" pitchFamily="34" charset="0"/>
              </a:rPr>
              <a:t>HASIL PENELITIAN</a:t>
            </a:r>
          </a:p>
          <a:p>
            <a:r>
              <a:rPr lang="en-US" smtClean="0">
                <a:latin typeface="Arial Rounded MT Bold" pitchFamily="34" charset="0"/>
              </a:rPr>
              <a:t>DAN PEMBAHASAN</a:t>
            </a:r>
            <a:endParaRPr lang="en-US">
              <a:latin typeface="Arial Rounded MT Bold" pitchFamily="34" charset="0"/>
            </a:endParaRPr>
          </a:p>
        </p:txBody>
      </p:sp>
      <p:pic>
        <p:nvPicPr>
          <p:cNvPr id="91137" name="Picture 1" descr="Gambar 4"/>
          <p:cNvPicPr>
            <a:picLocks noChangeAspect="1" noChangeArrowheads="1"/>
          </p:cNvPicPr>
          <p:nvPr/>
        </p:nvPicPr>
        <p:blipFill>
          <a:blip r:embed="rId2"/>
          <a:srcRect/>
          <a:stretch>
            <a:fillRect/>
          </a:stretch>
        </p:blipFill>
        <p:spPr bwMode="auto">
          <a:xfrm>
            <a:off x="4500562" y="500048"/>
            <a:ext cx="3861808" cy="3643338"/>
          </a:xfrm>
          <a:prstGeom prst="rect">
            <a:avLst/>
          </a:prstGeom>
          <a:noFill/>
          <a:ln w="9525">
            <a:noFill/>
            <a:miter lim="800000"/>
            <a:headEnd/>
            <a:tailEnd/>
          </a:ln>
        </p:spPr>
      </p:pic>
      <p:sp>
        <p:nvSpPr>
          <p:cNvPr id="7" name="TextBox 6"/>
          <p:cNvSpPr txBox="1"/>
          <p:nvPr/>
        </p:nvSpPr>
        <p:spPr>
          <a:xfrm>
            <a:off x="357158" y="1714494"/>
            <a:ext cx="2857520"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mtClean="0">
                <a:latin typeface="Arial Rounded MT Bold" pitchFamily="34" charset="0"/>
              </a:rPr>
              <a:t>Gambaran Sistem Lama</a:t>
            </a:r>
          </a:p>
        </p:txBody>
      </p:sp>
      <p:sp>
        <p:nvSpPr>
          <p:cNvPr id="8" name="Rectangle 7"/>
          <p:cNvSpPr/>
          <p:nvPr/>
        </p:nvSpPr>
        <p:spPr>
          <a:xfrm>
            <a:off x="4286248" y="4286262"/>
            <a:ext cx="4286280" cy="276999"/>
          </a:xfrm>
          <a:prstGeom prst="rect">
            <a:avLst/>
          </a:prstGeom>
        </p:spPr>
        <p:txBody>
          <a:bodyPr wrap="square">
            <a:spAutoFit/>
          </a:bodyPr>
          <a:lstStyle/>
          <a:p>
            <a:pPr algn="ctr"/>
            <a:r>
              <a:rPr lang="en-US" sz="1200" i="1" smtClean="0">
                <a:latin typeface="Arial Rounded MT Bold" pitchFamily="34" charset="0"/>
              </a:rPr>
              <a:t>Flowmap</a:t>
            </a:r>
            <a:r>
              <a:rPr lang="en-US" sz="1200" smtClean="0">
                <a:latin typeface="Arial Rounded MT Bold" pitchFamily="34" charset="0"/>
              </a:rPr>
              <a:t> Berjalan Proses Penerimaan Barang </a:t>
            </a:r>
            <a:r>
              <a:rPr lang="en-US" sz="1200" i="1" smtClean="0">
                <a:latin typeface="Arial Rounded MT Bold" pitchFamily="34" charset="0"/>
              </a:rPr>
              <a:t>Repair</a:t>
            </a:r>
            <a:endParaRPr lang="en-US" sz="1200">
              <a:latin typeface="Arial Rounded MT Bold" pitchFamily="34" charset="0"/>
            </a:endParaRPr>
          </a:p>
        </p:txBody>
      </p:sp>
      <p:sp>
        <p:nvSpPr>
          <p:cNvPr id="9" name="Rectangle 8"/>
          <p:cNvSpPr/>
          <p:nvPr/>
        </p:nvSpPr>
        <p:spPr>
          <a:xfrm>
            <a:off x="357158" y="2214560"/>
            <a:ext cx="3500446" cy="2308324"/>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r>
              <a:rPr lang="en-US" sz="1200" b="1" u="sng" smtClean="0">
                <a:solidFill>
                  <a:srgbClr val="002060"/>
                </a:solidFill>
                <a:latin typeface="Arial" pitchFamily="34" charset="0"/>
                <a:cs typeface="Arial" pitchFamily="34" charset="0"/>
              </a:rPr>
              <a:t>Analisa Prosedur Penerimaan Barang Repair</a:t>
            </a:r>
          </a:p>
          <a:p>
            <a:r>
              <a:rPr lang="en-US" sz="1200" smtClean="0">
                <a:solidFill>
                  <a:srgbClr val="002060"/>
                </a:solidFill>
                <a:latin typeface="Arial" pitchFamily="34" charset="0"/>
                <a:cs typeface="Arial" pitchFamily="34" charset="0"/>
              </a:rPr>
              <a:t/>
            </a:r>
            <a:br>
              <a:rPr lang="en-US" sz="1200" smtClean="0">
                <a:solidFill>
                  <a:srgbClr val="002060"/>
                </a:solidFill>
                <a:latin typeface="Arial" pitchFamily="34" charset="0"/>
                <a:cs typeface="Arial" pitchFamily="34" charset="0"/>
              </a:rPr>
            </a:br>
            <a:r>
              <a:rPr lang="en-US" sz="1200" smtClean="0">
                <a:solidFill>
                  <a:srgbClr val="002060"/>
                </a:solidFill>
                <a:latin typeface="Arial" pitchFamily="34" charset="0"/>
                <a:cs typeface="Arial" pitchFamily="34" charset="0"/>
              </a:rPr>
              <a:t>Tujuan prosedur penerimaan barang </a:t>
            </a:r>
            <a:r>
              <a:rPr lang="en-US" sz="1200" i="1" smtClean="0">
                <a:solidFill>
                  <a:srgbClr val="002060"/>
                </a:solidFill>
                <a:latin typeface="Arial" pitchFamily="34" charset="0"/>
                <a:cs typeface="Arial" pitchFamily="34" charset="0"/>
              </a:rPr>
              <a:t>repair</a:t>
            </a:r>
            <a:r>
              <a:rPr lang="en-US" sz="1200" smtClean="0">
                <a:solidFill>
                  <a:srgbClr val="002060"/>
                </a:solidFill>
                <a:latin typeface="Arial" pitchFamily="34" charset="0"/>
                <a:cs typeface="Arial" pitchFamily="34" charset="0"/>
              </a:rPr>
              <a:t> adalah untuk mendeskripsikan suatu proses yang ada dalam sistem baik pelakunya sampai peran dari pihak yang terkait, serta untuk mengetahui apakah informasi yang dibutuhkan atau dihasilkan oleh suatu pihak sudah sesuai dengan kebutuhan. Dalam hal ini suatu proses dari mulai penyerahan barang dari </a:t>
            </a:r>
            <a:r>
              <a:rPr lang="en-US" sz="1200" i="1" smtClean="0">
                <a:solidFill>
                  <a:srgbClr val="002060"/>
                </a:solidFill>
                <a:latin typeface="Arial" pitchFamily="34" charset="0"/>
                <a:cs typeface="Arial" pitchFamily="34" charset="0"/>
              </a:rPr>
              <a:t>customer</a:t>
            </a:r>
            <a:r>
              <a:rPr lang="en-US" sz="1200" smtClean="0">
                <a:solidFill>
                  <a:srgbClr val="002060"/>
                </a:solidFill>
                <a:latin typeface="Arial" pitchFamily="34" charset="0"/>
                <a:cs typeface="Arial" pitchFamily="34" charset="0"/>
              </a:rPr>
              <a:t> sampai dengan persiapan barang untuk dilakukan </a:t>
            </a:r>
            <a:r>
              <a:rPr lang="en-US" sz="1200" i="1" smtClean="0">
                <a:solidFill>
                  <a:srgbClr val="002060"/>
                </a:solidFill>
                <a:latin typeface="Arial" pitchFamily="34" charset="0"/>
                <a:cs typeface="Arial" pitchFamily="34" charset="0"/>
              </a:rPr>
              <a:t>repair</a:t>
            </a:r>
            <a:r>
              <a:rPr lang="en-US" sz="1200" smtClean="0">
                <a:solidFill>
                  <a:srgbClr val="002060"/>
                </a:solidFill>
                <a:latin typeface="Arial" pitchFamily="34" charset="0"/>
                <a:cs typeface="Arial" pitchFamily="34" charset="0"/>
              </a:rPr>
              <a:t>.</a:t>
            </a:r>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25</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to="" calcmode="lin" valueType="num">
                                      <p:cBhvr>
                                        <p:cTn id="15" dur="1" fill="hold"/>
                                        <p:tgtEl>
                                          <p:spTgt spid="9"/>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91137"/>
                                        </p:tgtEl>
                                        <p:attrNameLst>
                                          <p:attrName>style.visibility</p:attrName>
                                        </p:attrNameLst>
                                      </p:cBhvr>
                                      <p:to>
                                        <p:strVal val="visible"/>
                                      </p:to>
                                    </p:set>
                                    <p:anim to="" calcmode="lin" valueType="num">
                                      <p:cBhvr>
                                        <p:cTn id="20" dur="1" fill="hold"/>
                                        <p:tgtEl>
                                          <p:spTgt spid="91137"/>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to="" calcmode="lin" valueType="num">
                                      <p:cBhvr>
                                        <p:cTn id="23" dur="1" fill="hold"/>
                                        <p:tgtEl>
                                          <p:spTgt spid="8"/>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to="" calcmode="lin" valueType="num">
                                      <p:cBhvr>
                                        <p:cTn id="26"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7158" y="785800"/>
            <a:ext cx="2408095" cy="646331"/>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n-US" smtClean="0">
                <a:latin typeface="Arial Rounded MT Bold" pitchFamily="34" charset="0"/>
              </a:rPr>
              <a:t>HASIL PENELITIAN</a:t>
            </a:r>
          </a:p>
          <a:p>
            <a:r>
              <a:rPr lang="en-US" smtClean="0">
                <a:latin typeface="Arial Rounded MT Bold" pitchFamily="34" charset="0"/>
              </a:rPr>
              <a:t>DAN PEMBAHASAN</a:t>
            </a:r>
            <a:endParaRPr lang="en-US">
              <a:latin typeface="Arial Rounded MT Bold" pitchFamily="34" charset="0"/>
            </a:endParaRPr>
          </a:p>
        </p:txBody>
      </p:sp>
      <p:sp>
        <p:nvSpPr>
          <p:cNvPr id="7" name="TextBox 6"/>
          <p:cNvSpPr txBox="1"/>
          <p:nvPr/>
        </p:nvSpPr>
        <p:spPr>
          <a:xfrm>
            <a:off x="357158" y="1714494"/>
            <a:ext cx="2857520"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mtClean="0">
                <a:latin typeface="Arial Rounded MT Bold" pitchFamily="34" charset="0"/>
              </a:rPr>
              <a:t>Gambaran Sistem Lama</a:t>
            </a:r>
          </a:p>
        </p:txBody>
      </p:sp>
      <p:sp>
        <p:nvSpPr>
          <p:cNvPr id="8" name="Rectangle 7"/>
          <p:cNvSpPr/>
          <p:nvPr/>
        </p:nvSpPr>
        <p:spPr>
          <a:xfrm>
            <a:off x="4286248" y="4286262"/>
            <a:ext cx="4286280" cy="276999"/>
          </a:xfrm>
          <a:prstGeom prst="rect">
            <a:avLst/>
          </a:prstGeom>
        </p:spPr>
        <p:txBody>
          <a:bodyPr wrap="square">
            <a:spAutoFit/>
          </a:bodyPr>
          <a:lstStyle/>
          <a:p>
            <a:pPr algn="ctr"/>
            <a:r>
              <a:rPr lang="en-US" sz="1200" i="1" smtClean="0">
                <a:latin typeface="Arial Rounded MT Bold" pitchFamily="34" charset="0"/>
              </a:rPr>
              <a:t>Flowmap</a:t>
            </a:r>
            <a:r>
              <a:rPr lang="en-US" sz="1200" smtClean="0">
                <a:latin typeface="Arial Rounded MT Bold" pitchFamily="34" charset="0"/>
              </a:rPr>
              <a:t> Berjalan Proses Pengiriman Barang </a:t>
            </a:r>
            <a:r>
              <a:rPr lang="en-US" sz="1200" i="1" smtClean="0">
                <a:latin typeface="Arial Rounded MT Bold" pitchFamily="34" charset="0"/>
              </a:rPr>
              <a:t>Repair</a:t>
            </a:r>
            <a:endParaRPr lang="en-US" sz="1200">
              <a:latin typeface="Arial Rounded MT Bold" pitchFamily="34" charset="0"/>
            </a:endParaRPr>
          </a:p>
        </p:txBody>
      </p:sp>
      <p:sp>
        <p:nvSpPr>
          <p:cNvPr id="9" name="Rectangle 8"/>
          <p:cNvSpPr/>
          <p:nvPr/>
        </p:nvSpPr>
        <p:spPr>
          <a:xfrm>
            <a:off x="357158" y="2214560"/>
            <a:ext cx="3500446" cy="1569660"/>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marL="0" lvl="1"/>
            <a:r>
              <a:rPr lang="en-US" sz="1200" b="1" u="sng" smtClean="0">
                <a:solidFill>
                  <a:schemeClr val="tx1"/>
                </a:solidFill>
                <a:latin typeface="Arial" pitchFamily="34" charset="0"/>
                <a:cs typeface="Arial" pitchFamily="34" charset="0"/>
              </a:rPr>
              <a:t>Analisa Prosedur Pengiriman Barang</a:t>
            </a:r>
          </a:p>
          <a:p>
            <a:endParaRPr lang="en-US" sz="1200" smtClean="0">
              <a:solidFill>
                <a:schemeClr val="tx1"/>
              </a:solidFill>
              <a:latin typeface="Arial" pitchFamily="34" charset="0"/>
              <a:cs typeface="Arial" pitchFamily="34" charset="0"/>
            </a:endParaRPr>
          </a:p>
          <a:p>
            <a:r>
              <a:rPr lang="en-US" sz="1200" smtClean="0">
                <a:solidFill>
                  <a:schemeClr val="tx1"/>
                </a:solidFill>
                <a:latin typeface="Arial" pitchFamily="34" charset="0"/>
                <a:cs typeface="Arial" pitchFamily="34" charset="0"/>
              </a:rPr>
              <a:t>Prosedur pengiriman barang adalah tata cara dimana </a:t>
            </a:r>
            <a:r>
              <a:rPr lang="en-US" sz="1200" i="1" smtClean="0">
                <a:solidFill>
                  <a:schemeClr val="tx1"/>
                </a:solidFill>
                <a:latin typeface="Arial" pitchFamily="34" charset="0"/>
                <a:cs typeface="Arial" pitchFamily="34" charset="0"/>
              </a:rPr>
              <a:t>marketing </a:t>
            </a:r>
            <a:r>
              <a:rPr lang="en-US" sz="1200" smtClean="0">
                <a:solidFill>
                  <a:schemeClr val="tx1"/>
                </a:solidFill>
                <a:latin typeface="Arial" pitchFamily="34" charset="0"/>
                <a:cs typeface="Arial" pitchFamily="34" charset="0"/>
              </a:rPr>
              <a:t>PT. Rekatama Putra Gegana melakukan pengiriman kembali barang </a:t>
            </a:r>
            <a:r>
              <a:rPr lang="en-US" sz="1200" i="1" smtClean="0">
                <a:solidFill>
                  <a:schemeClr val="tx1"/>
                </a:solidFill>
                <a:latin typeface="Arial" pitchFamily="34" charset="0"/>
                <a:cs typeface="Arial" pitchFamily="34" charset="0"/>
              </a:rPr>
              <a:t>repair</a:t>
            </a:r>
            <a:r>
              <a:rPr lang="en-US" sz="1200" smtClean="0">
                <a:solidFill>
                  <a:schemeClr val="tx1"/>
                </a:solidFill>
                <a:latin typeface="Arial" pitchFamily="34" charset="0"/>
                <a:cs typeface="Arial" pitchFamily="34" charset="0"/>
              </a:rPr>
              <a:t> kepada </a:t>
            </a:r>
            <a:r>
              <a:rPr lang="en-US" sz="1200" i="1" smtClean="0">
                <a:solidFill>
                  <a:schemeClr val="tx1"/>
                </a:solidFill>
                <a:latin typeface="Arial" pitchFamily="34" charset="0"/>
                <a:cs typeface="Arial" pitchFamily="34" charset="0"/>
              </a:rPr>
              <a:t>customer</a:t>
            </a:r>
            <a:r>
              <a:rPr lang="en-US" sz="1200" smtClean="0">
                <a:solidFill>
                  <a:schemeClr val="tx1"/>
                </a:solidFill>
                <a:latin typeface="Arial" pitchFamily="34" charset="0"/>
                <a:cs typeface="Arial" pitchFamily="34" charset="0"/>
              </a:rPr>
              <a:t> setelah kondisi barang tersebut dinyatakan layak pakai atau </a:t>
            </a:r>
            <a:r>
              <a:rPr lang="en-US" sz="1200" i="1" smtClean="0">
                <a:solidFill>
                  <a:schemeClr val="tx1"/>
                </a:solidFill>
                <a:latin typeface="Arial" pitchFamily="34" charset="0"/>
                <a:cs typeface="Arial" pitchFamily="34" charset="0"/>
              </a:rPr>
              <a:t>Serviceable</a:t>
            </a:r>
            <a:r>
              <a:rPr lang="en-US" sz="1200" smtClean="0">
                <a:solidFill>
                  <a:schemeClr val="tx1"/>
                </a:solidFill>
                <a:latin typeface="Arial" pitchFamily="34" charset="0"/>
                <a:cs typeface="Arial" pitchFamily="34" charset="0"/>
              </a:rPr>
              <a:t>. </a:t>
            </a:r>
          </a:p>
        </p:txBody>
      </p:sp>
      <p:pic>
        <p:nvPicPr>
          <p:cNvPr id="92162" name="Picture 2" descr="Gambar 4"/>
          <p:cNvPicPr>
            <a:picLocks noChangeAspect="1" noChangeArrowheads="1"/>
          </p:cNvPicPr>
          <p:nvPr/>
        </p:nvPicPr>
        <p:blipFill>
          <a:blip r:embed="rId2"/>
          <a:srcRect/>
          <a:stretch>
            <a:fillRect/>
          </a:stretch>
        </p:blipFill>
        <p:spPr bwMode="auto">
          <a:xfrm>
            <a:off x="4357686" y="500048"/>
            <a:ext cx="4143404" cy="3713492"/>
          </a:xfrm>
          <a:prstGeom prst="rect">
            <a:avLst/>
          </a:prstGeom>
          <a:noFill/>
          <a:ln w="9525">
            <a:noFill/>
            <a:miter lim="800000"/>
            <a:headEnd/>
            <a:tailEnd/>
          </a:ln>
        </p:spPr>
      </p:pic>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26</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to="" calcmode="lin" valueType="num">
                                      <p:cBhvr>
                                        <p:cTn id="15" dur="1" fill="hold"/>
                                        <p:tgtEl>
                                          <p:spTgt spid="9"/>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92162"/>
                                        </p:tgtEl>
                                        <p:attrNameLst>
                                          <p:attrName>style.visibility</p:attrName>
                                        </p:attrNameLst>
                                      </p:cBhvr>
                                      <p:to>
                                        <p:strVal val="visible"/>
                                      </p:to>
                                    </p:set>
                                    <p:anim to="" calcmode="lin" valueType="num">
                                      <p:cBhvr>
                                        <p:cTn id="20" dur="1" fill="hold"/>
                                        <p:tgtEl>
                                          <p:spTgt spid="92162"/>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to="" calcmode="lin" valueType="num">
                                      <p:cBhvr>
                                        <p:cTn id="23" dur="1" fill="hold"/>
                                        <p:tgtEl>
                                          <p:spTgt spid="8"/>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to="" calcmode="lin" valueType="num">
                                      <p:cBhvr>
                                        <p:cTn id="26"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7158" y="785800"/>
            <a:ext cx="2408095" cy="646331"/>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r>
              <a:rPr lang="en-US" smtClean="0">
                <a:latin typeface="Arial Rounded MT Bold" pitchFamily="34" charset="0"/>
              </a:rPr>
              <a:t>HASIL PENELITIAN</a:t>
            </a:r>
          </a:p>
          <a:p>
            <a:r>
              <a:rPr lang="en-US" smtClean="0">
                <a:latin typeface="Arial Rounded MT Bold" pitchFamily="34" charset="0"/>
              </a:rPr>
              <a:t>DAN PEMBAHASAN</a:t>
            </a:r>
            <a:endParaRPr lang="en-US">
              <a:latin typeface="Arial Rounded MT Bold" pitchFamily="34" charset="0"/>
            </a:endParaRPr>
          </a:p>
        </p:txBody>
      </p:sp>
      <p:sp>
        <p:nvSpPr>
          <p:cNvPr id="7" name="TextBox 6"/>
          <p:cNvSpPr txBox="1"/>
          <p:nvPr/>
        </p:nvSpPr>
        <p:spPr>
          <a:xfrm>
            <a:off x="357158" y="1571618"/>
            <a:ext cx="2857520" cy="36933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mtClean="0">
                <a:latin typeface="Arial Rounded MT Bold" pitchFamily="34" charset="0"/>
              </a:rPr>
              <a:t>Gambaran Sistem Lama</a:t>
            </a:r>
          </a:p>
        </p:txBody>
      </p:sp>
      <p:sp>
        <p:nvSpPr>
          <p:cNvPr id="8" name="Rectangle 7"/>
          <p:cNvSpPr/>
          <p:nvPr/>
        </p:nvSpPr>
        <p:spPr>
          <a:xfrm>
            <a:off x="5286380" y="4357700"/>
            <a:ext cx="2571768" cy="276999"/>
          </a:xfrm>
          <a:prstGeom prst="rect">
            <a:avLst/>
          </a:prstGeom>
        </p:spPr>
        <p:txBody>
          <a:bodyPr wrap="square">
            <a:spAutoFit/>
          </a:bodyPr>
          <a:lstStyle/>
          <a:p>
            <a:pPr algn="ctr"/>
            <a:r>
              <a:rPr lang="en-US" sz="1200" smtClean="0">
                <a:latin typeface="Arial Rounded MT Bold" pitchFamily="34" charset="0"/>
              </a:rPr>
              <a:t>Contoh salah satu Bentuk </a:t>
            </a:r>
            <a:r>
              <a:rPr lang="en-US" sz="1200" i="1" smtClean="0">
                <a:latin typeface="Arial Rounded MT Bold" pitchFamily="34" charset="0"/>
              </a:rPr>
              <a:t>Form</a:t>
            </a:r>
            <a:endParaRPr lang="en-US" sz="1200">
              <a:latin typeface="Arial Rounded MT Bold" pitchFamily="34" charset="0"/>
            </a:endParaRPr>
          </a:p>
        </p:txBody>
      </p:sp>
      <p:pic>
        <p:nvPicPr>
          <p:cNvPr id="93186" name="Picture 2" descr="Gambar 4"/>
          <p:cNvPicPr>
            <a:picLocks noChangeAspect="1" noChangeArrowheads="1"/>
          </p:cNvPicPr>
          <p:nvPr/>
        </p:nvPicPr>
        <p:blipFill>
          <a:blip r:embed="rId2"/>
          <a:srcRect/>
          <a:stretch>
            <a:fillRect/>
          </a:stretch>
        </p:blipFill>
        <p:spPr bwMode="auto">
          <a:xfrm>
            <a:off x="4429124" y="500048"/>
            <a:ext cx="4286280" cy="3657138"/>
          </a:xfrm>
          <a:prstGeom prst="rect">
            <a:avLst/>
          </a:prstGeom>
          <a:noFill/>
          <a:ln w="9525">
            <a:noFill/>
            <a:miter lim="800000"/>
            <a:headEnd/>
            <a:tailEnd/>
          </a:ln>
        </p:spPr>
      </p:pic>
      <p:sp>
        <p:nvSpPr>
          <p:cNvPr id="10" name="Rectangle 9"/>
          <p:cNvSpPr/>
          <p:nvPr/>
        </p:nvSpPr>
        <p:spPr>
          <a:xfrm>
            <a:off x="285720" y="2071684"/>
            <a:ext cx="3714776" cy="2677656"/>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r>
              <a:rPr lang="en-US" sz="1200" smtClean="0">
                <a:latin typeface="Arial" pitchFamily="34" charset="0"/>
                <a:cs typeface="Arial" pitchFamily="34" charset="0"/>
              </a:rPr>
              <a:t>Dokumen-dokumen yang terlibat pada proses barang </a:t>
            </a:r>
            <a:r>
              <a:rPr lang="en-US" sz="1200" i="1" smtClean="0">
                <a:latin typeface="Arial" pitchFamily="34" charset="0"/>
                <a:cs typeface="Arial" pitchFamily="34" charset="0"/>
              </a:rPr>
              <a:t>repair</a:t>
            </a:r>
            <a:r>
              <a:rPr lang="en-US" sz="1200" smtClean="0">
                <a:latin typeface="Arial" pitchFamily="34" charset="0"/>
                <a:cs typeface="Arial" pitchFamily="34" charset="0"/>
              </a:rPr>
              <a:t> di PT. Rekatama Putra Gegana, terdiri dari beberapa dokumen yang ditandai dengan identifikasi </a:t>
            </a:r>
            <a:r>
              <a:rPr lang="en-US" sz="1200" i="1" smtClean="0">
                <a:latin typeface="Arial" pitchFamily="34" charset="0"/>
                <a:cs typeface="Arial" pitchFamily="34" charset="0"/>
              </a:rPr>
              <a:t>form</a:t>
            </a:r>
            <a:r>
              <a:rPr lang="en-US" sz="1200" smtClean="0">
                <a:latin typeface="Arial" pitchFamily="34" charset="0"/>
                <a:cs typeface="Arial" pitchFamily="34" charset="0"/>
              </a:rPr>
              <a:t> pada masing-masing dokumen yang terlibat. Tidak semua </a:t>
            </a:r>
            <a:r>
              <a:rPr lang="en-US" sz="1200" i="1" smtClean="0">
                <a:latin typeface="Arial" pitchFamily="34" charset="0"/>
                <a:cs typeface="Arial" pitchFamily="34" charset="0"/>
              </a:rPr>
              <a:t>form</a:t>
            </a:r>
            <a:r>
              <a:rPr lang="en-US" sz="1200" smtClean="0">
                <a:latin typeface="Arial" pitchFamily="34" charset="0"/>
                <a:cs typeface="Arial" pitchFamily="34" charset="0"/>
              </a:rPr>
              <a:t> sama bentuk dan warnanya. Hal ini bertujuan agar kita dapat dengan mudah membedakan fungsi </a:t>
            </a:r>
            <a:r>
              <a:rPr lang="en-US" sz="1200" i="1" smtClean="0">
                <a:latin typeface="Arial" pitchFamily="34" charset="0"/>
                <a:cs typeface="Arial" pitchFamily="34" charset="0"/>
              </a:rPr>
              <a:t>form</a:t>
            </a:r>
            <a:r>
              <a:rPr lang="en-US" sz="1200" smtClean="0">
                <a:latin typeface="Arial" pitchFamily="34" charset="0"/>
                <a:cs typeface="Arial" pitchFamily="34" charset="0"/>
              </a:rPr>
              <a:t> dengan warna sebagai ciri khasnya. Bentuk nya pun tidak semuanya sama, ada beberapa </a:t>
            </a:r>
            <a:r>
              <a:rPr lang="en-US" sz="1200" i="1" smtClean="0">
                <a:latin typeface="Arial" pitchFamily="34" charset="0"/>
                <a:cs typeface="Arial" pitchFamily="34" charset="0"/>
              </a:rPr>
              <a:t>form</a:t>
            </a:r>
            <a:r>
              <a:rPr lang="en-US" sz="1200" smtClean="0">
                <a:latin typeface="Arial" pitchFamily="34" charset="0"/>
                <a:cs typeface="Arial" pitchFamily="34" charset="0"/>
              </a:rPr>
              <a:t> yang berbentuk seperti peluru dan persegi panjang. </a:t>
            </a:r>
            <a:r>
              <a:rPr lang="en-US" sz="1200" i="1" smtClean="0">
                <a:latin typeface="Arial" pitchFamily="34" charset="0"/>
                <a:cs typeface="Arial" pitchFamily="34" charset="0"/>
              </a:rPr>
              <a:t>Form</a:t>
            </a:r>
            <a:r>
              <a:rPr lang="en-US" sz="1200" smtClean="0">
                <a:latin typeface="Arial" pitchFamily="34" charset="0"/>
                <a:cs typeface="Arial" pitchFamily="34" charset="0"/>
              </a:rPr>
              <a:t> yang dipasang pada barang </a:t>
            </a:r>
            <a:r>
              <a:rPr lang="en-US" sz="1200" i="1" smtClean="0">
                <a:latin typeface="Arial" pitchFamily="34" charset="0"/>
                <a:cs typeface="Arial" pitchFamily="34" charset="0"/>
              </a:rPr>
              <a:t>repair</a:t>
            </a:r>
            <a:r>
              <a:rPr lang="en-US" sz="1200" smtClean="0">
                <a:latin typeface="Arial" pitchFamily="34" charset="0"/>
                <a:cs typeface="Arial" pitchFamily="34" charset="0"/>
              </a:rPr>
              <a:t> baik itu ketika masuk ke </a:t>
            </a:r>
            <a:r>
              <a:rPr lang="en-US" sz="1200" i="1" smtClean="0">
                <a:latin typeface="Arial" pitchFamily="34" charset="0"/>
                <a:cs typeface="Arial" pitchFamily="34" charset="0"/>
              </a:rPr>
              <a:t>storage</a:t>
            </a:r>
            <a:r>
              <a:rPr lang="en-US" sz="1200" smtClean="0">
                <a:latin typeface="Arial" pitchFamily="34" charset="0"/>
                <a:cs typeface="Arial" pitchFamily="34" charset="0"/>
              </a:rPr>
              <a:t> dan ketika disimpan sampai dengan dikirim kembali kepada </a:t>
            </a:r>
            <a:r>
              <a:rPr lang="en-US" sz="1200" i="1" smtClean="0">
                <a:latin typeface="Arial" pitchFamily="34" charset="0"/>
                <a:cs typeface="Arial" pitchFamily="34" charset="0"/>
              </a:rPr>
              <a:t>customer</a:t>
            </a:r>
            <a:r>
              <a:rPr lang="en-US" sz="1200" smtClean="0">
                <a:latin typeface="Arial" pitchFamily="34" charset="0"/>
                <a:cs typeface="Arial" pitchFamily="34" charset="0"/>
              </a:rPr>
              <a:t> dinamakan </a:t>
            </a:r>
            <a:r>
              <a:rPr lang="en-US" sz="1200" i="1" smtClean="0">
                <a:latin typeface="Arial" pitchFamily="34" charset="0"/>
                <a:cs typeface="Arial" pitchFamily="34" charset="0"/>
              </a:rPr>
              <a:t>tag</a:t>
            </a:r>
            <a:r>
              <a:rPr lang="en-US" sz="1200" smtClean="0">
                <a:latin typeface="Arial" pitchFamily="34" charset="0"/>
                <a:cs typeface="Arial" pitchFamily="34" charset="0"/>
              </a:rPr>
              <a:t>. </a:t>
            </a:r>
            <a:endParaRPr lang="en-US" sz="1200">
              <a:latin typeface="Arial" pitchFamily="34" charset="0"/>
              <a:cs typeface="Arial" pitchFamily="34" charset="0"/>
            </a:endParaRPr>
          </a:p>
        </p:txBody>
      </p:sp>
      <p:sp>
        <p:nvSpPr>
          <p:cNvPr id="11" name="Rounded Rectangle 10"/>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27</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to="" calcmode="lin" valueType="num">
                                      <p:cBhvr>
                                        <p:cTn id="15" dur="1" fill="hold"/>
                                        <p:tgtEl>
                                          <p:spTgt spid="10"/>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93186"/>
                                        </p:tgtEl>
                                        <p:attrNameLst>
                                          <p:attrName>style.visibility</p:attrName>
                                        </p:attrNameLst>
                                      </p:cBhvr>
                                      <p:to>
                                        <p:strVal val="visible"/>
                                      </p:to>
                                    </p:set>
                                    <p:anim to="" calcmode="lin" valueType="num">
                                      <p:cBhvr>
                                        <p:cTn id="20" dur="1" fill="hold"/>
                                        <p:tgtEl>
                                          <p:spTgt spid="93186"/>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to="" calcmode="lin" valueType="num">
                                      <p:cBhvr>
                                        <p:cTn id="23" dur="1" fill="hold"/>
                                        <p:tgtEl>
                                          <p:spTgt spid="8"/>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to="" calcmode="lin" valueType="num">
                                      <p:cBhvr>
                                        <p:cTn id="26"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7158" y="785800"/>
            <a:ext cx="2408095" cy="646331"/>
          </a:xfrm>
          <a:prstGeom prst="rect">
            <a:avLst/>
          </a:prstGeom>
        </p:spPr>
        <p:style>
          <a:lnRef idx="3">
            <a:schemeClr val="lt1"/>
          </a:lnRef>
          <a:fillRef idx="1">
            <a:schemeClr val="accent6"/>
          </a:fillRef>
          <a:effectRef idx="1">
            <a:schemeClr val="accent6"/>
          </a:effectRef>
          <a:fontRef idx="minor">
            <a:schemeClr val="lt1"/>
          </a:fontRef>
        </p:style>
        <p:txBody>
          <a:bodyPr wrap="none" rtlCol="0">
            <a:spAutoFit/>
          </a:bodyPr>
          <a:lstStyle/>
          <a:p>
            <a:pPr algn="ctr"/>
            <a:r>
              <a:rPr lang="en-US" smtClean="0">
                <a:latin typeface="Arial Rounded MT Bold" pitchFamily="34" charset="0"/>
              </a:rPr>
              <a:t>HASIL PENELITIAN</a:t>
            </a:r>
          </a:p>
          <a:p>
            <a:pPr algn="ctr"/>
            <a:r>
              <a:rPr lang="en-US" smtClean="0">
                <a:latin typeface="Arial Rounded MT Bold" pitchFamily="34" charset="0"/>
              </a:rPr>
              <a:t>DAN PEMBAHASAN</a:t>
            </a:r>
            <a:endParaRPr lang="en-US">
              <a:latin typeface="Arial Rounded MT Bold" pitchFamily="34" charset="0"/>
            </a:endParaRPr>
          </a:p>
        </p:txBody>
      </p:sp>
      <p:sp>
        <p:nvSpPr>
          <p:cNvPr id="7" name="TextBox 6"/>
          <p:cNvSpPr txBox="1"/>
          <p:nvPr/>
        </p:nvSpPr>
        <p:spPr>
          <a:xfrm>
            <a:off x="5572132" y="428610"/>
            <a:ext cx="3286148"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1600" smtClean="0">
                <a:latin typeface="Arial Rounded MT Bold" pitchFamily="34" charset="0"/>
              </a:rPr>
              <a:t>Evaluasi Sistem Yang Berjalan</a:t>
            </a:r>
          </a:p>
        </p:txBody>
      </p:sp>
      <p:sp>
        <p:nvSpPr>
          <p:cNvPr id="94209" name="Rectangle 1"/>
          <p:cNvSpPr>
            <a:spLocks noChangeArrowheads="1"/>
          </p:cNvSpPr>
          <p:nvPr/>
        </p:nvSpPr>
        <p:spPr bwMode="auto">
          <a:xfrm>
            <a:off x="2928926" y="785800"/>
            <a:ext cx="5929322" cy="3970318"/>
          </a:xfrm>
          <a:prstGeom prst="rect">
            <a:avLst/>
          </a:prstGeom>
          <a:ln>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Dengan mengevaluasi prosedur kerja yang ada pada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flowmap</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sistem berjalan, terdapat berbagai permasalahan yang muncul dan memerlukan penanganan khusus ketika membuat perancangan sistem usulan, diantaranya sebagai berikut:</a:t>
            </a:r>
            <a:endParaRPr lang="en-US" sz="1050" smtClean="0">
              <a:solidFill>
                <a:schemeClr val="bg1"/>
              </a:solidFill>
              <a:latin typeface="Arial" pitchFamily="34" charset="0"/>
              <a:ea typeface="Times New Roman" pitchFamily="18" charset="0"/>
              <a:cs typeface="Arial" pitchFamily="34" charset="0"/>
            </a:endParaRP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Bagaimana merancang suatu program aplikasi yang dapat dipakai bersama-sama antar bagian di perusahaan sehingga pekerjaan tidak terpusat pada satu bagian yaitu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I.T. and Administration</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karena yang mengetahui lebih baik mengenai data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adalah bagian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Storage</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Bagaimana agar pada saat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input</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data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Part Number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dapat secara langsung melakukan pengecekan secara otomatis kepada daftar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Capability List</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sehingga dapat diketahui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mana saja yang belum masuk dan yang sudah masuk daftar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Capability List</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Bagaimana agar pada saat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input</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data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Part Number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dan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Serial Number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dapat diketahui secara pasti lama waktu pengerjaan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dari mulai penerimaan sampai dengan pengiriman kembali kepada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customer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Hal ini dapat dijadikan sebagai bahan referensi untuk melakukan analisa kedepannya mengenai hasil kerja dan tingkat kesulitan pengerjaan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tersebut.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Bagaimana agar pada saat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input </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data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Part Number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dan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Serial Number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tersebut dapat diketahui secara pasti apakah masih dalam masa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warranty</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atau sudah lewat dari waktunya.</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Bagaimana mencegah terjadinya keterlambatan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input</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data apabila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dikirim melalui kurir dan BPP (Bukti Penyerahan dan Penerimaan) belum dikembalikan oleh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customer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yang telah menerima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tersebut.</a:t>
            </a:r>
          </a:p>
          <a:p>
            <a:pPr marL="228600" marR="0" lvl="0" indent="-228600" algn="just" defTabSz="914400" rtl="0" eaLnBrk="1" fontAlgn="base" latinLnBrk="0" hangingPunct="1">
              <a:lnSpc>
                <a:spcPct val="100000"/>
              </a:lnSpc>
              <a:spcBef>
                <a:spcPct val="0"/>
              </a:spcBef>
              <a:spcAft>
                <a:spcPct val="0"/>
              </a:spcAft>
              <a:buClrTx/>
              <a:buSzTx/>
              <a:buFont typeface="+mj-lt"/>
              <a:buAutoNum type="arabicPeriod"/>
              <a:tabLst>
                <a:tab pos="1257300" algn="l"/>
              </a:tabLst>
            </a:pP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Bagaimana membuat laporan data barang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repair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 yang baik dan ringkas sehingga lebih mudah dimengerti dan dipahami oleh </a:t>
            </a:r>
            <a:r>
              <a:rPr kumimoji="0" lang="en-US" sz="1050" b="0" i="1" u="none" strike="noStrike" cap="none" normalizeH="0" baseline="0" smtClean="0">
                <a:ln>
                  <a:noFill/>
                </a:ln>
                <a:solidFill>
                  <a:schemeClr val="bg1"/>
                </a:solidFill>
                <a:effectLst/>
                <a:latin typeface="Arial" pitchFamily="34" charset="0"/>
                <a:ea typeface="Times New Roman" pitchFamily="18" charset="0"/>
                <a:cs typeface="Arial" pitchFamily="34" charset="0"/>
              </a:rPr>
              <a:t>Manager</a:t>
            </a:r>
            <a:r>
              <a:rPr kumimoji="0" lang="en-US" sz="1050" b="0" i="0" u="none" strike="noStrike" cap="none" normalizeH="0" baseline="0" smtClean="0">
                <a:ln>
                  <a:noFill/>
                </a:ln>
                <a:solidFill>
                  <a:schemeClr val="bg1"/>
                </a:solidFill>
                <a:effectLst/>
                <a:latin typeface="Arial" pitchFamily="34" charset="0"/>
                <a:ea typeface="Times New Roman" pitchFamily="18" charset="0"/>
                <a:cs typeface="Arial" pitchFamily="34" charset="0"/>
              </a:rPr>
              <a:t>.</a:t>
            </a:r>
            <a:endParaRPr kumimoji="0" lang="en-US" sz="1050" b="0" i="0" u="none" strike="noStrike" cap="none" normalizeH="0" baseline="0" smtClean="0">
              <a:ln>
                <a:noFill/>
              </a:ln>
              <a:solidFill>
                <a:schemeClr val="bg1"/>
              </a:solidFill>
              <a:effectLst/>
              <a:latin typeface="Arial" pitchFamily="34" charset="0"/>
            </a:endParaRPr>
          </a:p>
        </p:txBody>
      </p:sp>
      <p:sp>
        <p:nvSpPr>
          <p:cNvPr id="9" name="TextBox 8"/>
          <p:cNvSpPr txBox="1"/>
          <p:nvPr/>
        </p:nvSpPr>
        <p:spPr>
          <a:xfrm>
            <a:off x="357158" y="1714494"/>
            <a:ext cx="2428892" cy="646331"/>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mtClean="0">
                <a:latin typeface="Arial Rounded MT Bold" pitchFamily="34" charset="0"/>
              </a:rPr>
              <a:t>Gambaran </a:t>
            </a:r>
          </a:p>
          <a:p>
            <a:pPr algn="ctr"/>
            <a:r>
              <a:rPr lang="en-US" smtClean="0">
                <a:latin typeface="Arial Rounded MT Bold" pitchFamily="34" charset="0"/>
              </a:rPr>
              <a:t>Sistem Lama</a:t>
            </a:r>
          </a:p>
        </p:txBody>
      </p:sp>
      <p:sp>
        <p:nvSpPr>
          <p:cNvPr id="11" name="Rounded Rectangle 10"/>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28</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to="" calcmode="lin" valueType="num">
                                      <p:cBhvr>
                                        <p:cTn id="15" dur="1" fill="hold"/>
                                        <p:tgtEl>
                                          <p:spTgt spid="7"/>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94209"/>
                                        </p:tgtEl>
                                        <p:attrNameLst>
                                          <p:attrName>style.visibility</p:attrName>
                                        </p:attrNameLst>
                                      </p:cBhvr>
                                      <p:to>
                                        <p:strVal val="visible"/>
                                      </p:to>
                                    </p:set>
                                    <p:anim to="" calcmode="lin" valueType="num">
                                      <p:cBhvr>
                                        <p:cTn id="18" dur="1" fill="hold"/>
                                        <p:tgtEl>
                                          <p:spTgt spid="94209"/>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to="" calcmode="lin" valueType="num">
                                      <p:cBhvr>
                                        <p:cTn id="21"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4209" grpId="0" animBg="1"/>
      <p:bldP spid="9"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pic>
        <p:nvPicPr>
          <p:cNvPr id="107522" name="Picture 2" descr="Gambar 4"/>
          <p:cNvPicPr>
            <a:picLocks noChangeAspect="1" noChangeArrowheads="1"/>
          </p:cNvPicPr>
          <p:nvPr/>
        </p:nvPicPr>
        <p:blipFill>
          <a:blip r:embed="rId2"/>
          <a:srcRect/>
          <a:stretch>
            <a:fillRect/>
          </a:stretch>
        </p:blipFill>
        <p:spPr bwMode="auto">
          <a:xfrm>
            <a:off x="5072066" y="142858"/>
            <a:ext cx="3101780" cy="4446352"/>
          </a:xfrm>
          <a:prstGeom prst="roundRect">
            <a:avLst>
              <a:gd name="adj" fmla="val 3154"/>
            </a:avLst>
          </a:prstGeom>
          <a:solidFill>
            <a:srgbClr val="FFFFFF">
              <a:shade val="85000"/>
            </a:srgbClr>
          </a:solidFill>
          <a:ln>
            <a:noFill/>
          </a:ln>
          <a:effectLst>
            <a:reflection blurRad="12700" stA="38000" endPos="28000" dist="5000" dir="5400000" sy="-100000" algn="bl" rotWithShape="0"/>
          </a:effectLst>
        </p:spPr>
      </p:pic>
      <p:sp>
        <p:nvSpPr>
          <p:cNvPr id="107523" name="Rectangle 3"/>
          <p:cNvSpPr>
            <a:spLocks noChangeArrowheads="1"/>
          </p:cNvSpPr>
          <p:nvPr/>
        </p:nvSpPr>
        <p:spPr bwMode="auto">
          <a:xfrm>
            <a:off x="142844" y="896183"/>
            <a:ext cx="492919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tab pos="1028700"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Berikut ini adalah tahapan-tahapan proses pada program aplikasi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diusulkan yaitu:</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Customer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menyerahkan secara langsung kepada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Marketing</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atau mengirimkan lewat kurir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dalam keadaan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“US” (Unserviceable)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atau rusak dengan disertakan dokumen berupa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Shipping Document</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 Order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Pihak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Storage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menerima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tersebut dan melakukan pendataan terhadap dokumen-dokumen penyertanya untuk dilakukan penomoran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Tracking</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koreksi terhadap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Part Number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Serial Number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apabila terjadi kesalahan penulisan oleh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Customer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Selain itu dilakukan pemeriksaan terhadap jumlah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apakah sesuai dengan yang tertera di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Shipping Document</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 Order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atau tidak;</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Storage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melaporkan kepada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Marketing</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apabila ada koreksi terhadap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Part Number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Serial Number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beserta jumlah barang;</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Marketing</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melapor kepada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Customer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tentang koreksi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Part Number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Serial Number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beserta jumlah barang;</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Setelah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selesai diperbaiki oleh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Shop</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maka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Storage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membuat dokumen BPP atau Bukti Penyerahan dan Penerimaan (4 rangkap);</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Marketing membawa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sudah dalam kondisi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 (Serviceable )</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diserahkan kepada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Customer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Dokumen BPP yang telah ditandatangani oleh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Customer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kemudian dibawa kembali sebanyak 2 (dua) rangkap untuk diserahkan kepada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IT &amp; Administration</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untuk dijadikan arsip dan ke bagian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Storage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untuk di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input</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datanya di program aplikasi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sehingga status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dari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“Open”</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menjadi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“Closed”</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000" b="0" i="0" u="none" strike="noStrike" cap="none" normalizeH="0" baseline="0" smtClean="0">
              <a:ln>
                <a:noFill/>
              </a:ln>
              <a:solidFill>
                <a:schemeClr val="tx1"/>
              </a:solidFill>
              <a:effectLst/>
              <a:latin typeface="Arial" pitchFamily="34" charset="0"/>
              <a:cs typeface="Arial" pitchFamily="34" charset="0"/>
            </a:endParaRPr>
          </a:p>
          <a:p>
            <a:pPr marL="228600" marR="0" lvl="0" indent="-228600" defTabSz="914400" rtl="0" eaLnBrk="0" fontAlgn="base" latinLnBrk="0" hangingPunct="0">
              <a:lnSpc>
                <a:spcPct val="100000"/>
              </a:lnSpc>
              <a:spcBef>
                <a:spcPct val="0"/>
              </a:spcBef>
              <a:spcAft>
                <a:spcPct val="0"/>
              </a:spcAft>
              <a:buClrTx/>
              <a:buSzTx/>
              <a:buFont typeface="+mj-lt"/>
              <a:buAutoNum type="arabicPeriod"/>
              <a:tabLst>
                <a:tab pos="1028700" algn="l"/>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Data barang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dapat dibuatkan laporannya setiap waktu untuk diserahkan kepada </a:t>
            </a:r>
            <a:r>
              <a:rPr kumimoji="0" lang="en-US" sz="10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Manager</a:t>
            </a: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10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Box 8"/>
          <p:cNvSpPr txBox="1"/>
          <p:nvPr/>
        </p:nvSpPr>
        <p:spPr>
          <a:xfrm>
            <a:off x="142844" y="142858"/>
            <a:ext cx="3714776"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142844" y="571486"/>
            <a:ext cx="3714776"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Sistem Usulan</a:t>
            </a:r>
          </a:p>
        </p:txBody>
      </p:sp>
      <p:sp>
        <p:nvSpPr>
          <p:cNvPr id="11" name="Rectangle 10"/>
          <p:cNvSpPr/>
          <p:nvPr/>
        </p:nvSpPr>
        <p:spPr>
          <a:xfrm>
            <a:off x="5072066" y="4643452"/>
            <a:ext cx="3143272" cy="369332"/>
          </a:xfrm>
          <a:prstGeom prst="rect">
            <a:avLst/>
          </a:prstGeom>
        </p:spPr>
        <p:txBody>
          <a:bodyPr wrap="square">
            <a:spAutoFit/>
          </a:bodyPr>
          <a:lstStyle/>
          <a:p>
            <a:pPr algn="ctr"/>
            <a:r>
              <a:rPr lang="en-US" sz="900" i="1" smtClean="0">
                <a:latin typeface="Arial" pitchFamily="34" charset="0"/>
                <a:cs typeface="Arial" pitchFamily="34" charset="0"/>
              </a:rPr>
              <a:t>Flowmap</a:t>
            </a:r>
            <a:r>
              <a:rPr lang="en-US" sz="900" smtClean="0">
                <a:latin typeface="Arial" pitchFamily="34" charset="0"/>
                <a:cs typeface="Arial" pitchFamily="34" charset="0"/>
              </a:rPr>
              <a:t> Sistem Usulan Program Aplikasi </a:t>
            </a:r>
          </a:p>
          <a:p>
            <a:pPr algn="ctr"/>
            <a:r>
              <a:rPr lang="en-US" sz="900" i="1" smtClean="0">
                <a:latin typeface="Arial" pitchFamily="34" charset="0"/>
                <a:cs typeface="Arial" pitchFamily="34" charset="0"/>
              </a:rPr>
              <a:t>Database</a:t>
            </a:r>
            <a:r>
              <a:rPr lang="en-US" sz="900" smtClean="0">
                <a:latin typeface="Arial" pitchFamily="34" charset="0"/>
                <a:cs typeface="Arial" pitchFamily="34" charset="0"/>
              </a:rPr>
              <a:t> Barang </a:t>
            </a:r>
            <a:r>
              <a:rPr lang="en-US" sz="900" i="1" smtClean="0">
                <a:latin typeface="Arial" pitchFamily="34" charset="0"/>
                <a:cs typeface="Arial" pitchFamily="34" charset="0"/>
              </a:rPr>
              <a:t>Repair</a:t>
            </a:r>
            <a:endParaRPr lang="en-US" sz="900">
              <a:latin typeface="Arial" pitchFamily="34" charset="0"/>
              <a:cs typeface="Arial" pitchFamily="34" charset="0"/>
            </a:endParaRPr>
          </a:p>
        </p:txBody>
      </p:sp>
      <p:sp>
        <p:nvSpPr>
          <p:cNvPr id="12" name="Rounded Rectangle 11"/>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29</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07523"/>
                                        </p:tgtEl>
                                        <p:attrNameLst>
                                          <p:attrName>style.visibility</p:attrName>
                                        </p:attrNameLst>
                                      </p:cBhvr>
                                      <p:to>
                                        <p:strVal val="visible"/>
                                      </p:to>
                                    </p:set>
                                    <p:anim to="" calcmode="lin" valueType="num">
                                      <p:cBhvr>
                                        <p:cTn id="15" dur="1" fill="hold"/>
                                        <p:tgtEl>
                                          <p:spTgt spid="107523"/>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107522"/>
                                        </p:tgtEl>
                                        <p:attrNameLst>
                                          <p:attrName>style.visibility</p:attrName>
                                        </p:attrNameLst>
                                      </p:cBhvr>
                                      <p:to>
                                        <p:strVal val="visible"/>
                                      </p:to>
                                    </p:set>
                                    <p:anim to="" calcmode="lin" valueType="num">
                                      <p:cBhvr>
                                        <p:cTn id="20" dur="1" fill="hold"/>
                                        <p:tgtEl>
                                          <p:spTgt spid="107522"/>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to="" calcmode="lin" valueType="num">
                                      <p:cBhvr>
                                        <p:cTn id="23" dur="1" fill="hold"/>
                                        <p:tgtEl>
                                          <p:spTgt spid="11"/>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to="" calcmode="lin" valueType="num">
                                      <p:cBhvr>
                                        <p:cTn id="26"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p:bldP spid="9" grpId="0" animBg="1"/>
      <p:bldP spid="10" grpId="0" animBg="1"/>
      <p:bldP spid="11" grpId="0"/>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mtClean="0"/>
              <a:t>Abstrak [Abstract]</a:t>
            </a:r>
            <a:endParaRPr lang="en-US" dirty="0"/>
          </a:p>
        </p:txBody>
      </p:sp>
      <p:sp>
        <p:nvSpPr>
          <p:cNvPr id="13313" name="Rectangle 1"/>
          <p:cNvSpPr>
            <a:spLocks noChangeArrowheads="1"/>
          </p:cNvSpPr>
          <p:nvPr/>
        </p:nvSpPr>
        <p:spPr bwMode="auto">
          <a:xfrm>
            <a:off x="5000596" y="1357304"/>
            <a:ext cx="414340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The title of this Final Assignment is “THE MAKING OF REPAIR PARTS DATABASE APPLICATION PROGRAM WITH PHP AND MySQL AT PT. REKATAMA PUTRA GEGANA BANDUNG”.</a:t>
            </a:r>
            <a:endParaRPr kumimoji="0" lang="en-US" sz="12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Fudin Zainal Abidin wrote this Final Assignment with Mr. Dadad Zainal, S.E., M.Kom., as the mentor.</a:t>
            </a:r>
            <a:endParaRPr kumimoji="0" lang="en-US" sz="12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Purpose of this research is to help any Departement in the company to input the data and monitoring the repair parts in real time that received and delivered at the PT. Rekatama Putra Gegana through the integrated network.</a:t>
            </a:r>
            <a:endParaRPr kumimoji="0" lang="en-US" sz="12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The method that used in this research is the descriptif method that describe and intepretation the object as is.</a:t>
            </a:r>
            <a:endParaRPr kumimoji="0" lang="en-US" sz="12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After do the research and analysis with the problem, there are several problem that can be use as a guide to fix the system.</a:t>
            </a:r>
            <a:endParaRPr kumimoji="0" lang="en-US" sz="1200" b="0" i="1" u="none" strike="noStrike" cap="none" normalizeH="0" baseline="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1" u="none" strike="noStrike" cap="none" normalizeH="0" baseline="0" smtClean="0">
                <a:ln>
                  <a:noFill/>
                </a:ln>
                <a:solidFill>
                  <a:schemeClr val="tx1"/>
                </a:solidFill>
                <a:effectLst/>
                <a:latin typeface="Arial" pitchFamily="34" charset="0"/>
                <a:ea typeface="Times New Roman" pitchFamily="18" charset="0"/>
              </a:rPr>
              <a:t>In the end after this application program is finished, it can be support the company to upgrade the parts database system much better than before.</a:t>
            </a:r>
            <a:r>
              <a:rPr kumimoji="0" lang="en-US" sz="1200" b="0" i="0" u="none" strike="noStrike" cap="none" normalizeH="0" baseline="0" smtClean="0">
                <a:ln>
                  <a:noFill/>
                </a:ln>
                <a:solidFill>
                  <a:schemeClr val="tx1"/>
                </a:solidFill>
                <a:effectLst/>
                <a:latin typeface="Arial" pitchFamily="34" charset="0"/>
              </a:rPr>
              <a:t> </a:t>
            </a:r>
          </a:p>
        </p:txBody>
      </p:sp>
      <p:sp>
        <p:nvSpPr>
          <p:cNvPr id="13314" name="Rectangle 2"/>
          <p:cNvSpPr>
            <a:spLocks noChangeArrowheads="1"/>
          </p:cNvSpPr>
          <p:nvPr/>
        </p:nvSpPr>
        <p:spPr bwMode="auto">
          <a:xfrm>
            <a:off x="0" y="1327071"/>
            <a:ext cx="4786314" cy="36471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Tugas Akhir ini berjudul “</a:t>
            </a:r>
            <a:r>
              <a:rPr kumimoji="0" lang="en-US"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PEMBUATAN PROGRAM APLIKASI </a:t>
            </a:r>
            <a:r>
              <a:rPr kumimoji="0" lang="en-US" sz="1100" b="1"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100" b="1"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DENGAN </a:t>
            </a:r>
            <a:r>
              <a:rPr kumimoji="0" lang="en-US" sz="1100" b="1" i="1" u="none" strike="noStrike" cap="none" normalizeH="0" baseline="0" smtClean="0">
                <a:ln>
                  <a:noFill/>
                </a:ln>
                <a:solidFill>
                  <a:schemeClr val="tx1"/>
                </a:solidFill>
                <a:effectLst/>
                <a:latin typeface="Arial" pitchFamily="34" charset="0"/>
                <a:ea typeface="Times New Roman" pitchFamily="18" charset="0"/>
                <a:cs typeface="Arial" pitchFamily="34" charset="0"/>
              </a:rPr>
              <a:t>PHP</a:t>
            </a:r>
            <a:r>
              <a:rPr kumimoji="0" lang="en-US"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DAN </a:t>
            </a:r>
            <a:r>
              <a:rPr kumimoji="0" lang="en-US" sz="1100" b="1" i="1" u="none" strike="noStrike" cap="none" normalizeH="0" baseline="0" smtClean="0">
                <a:ln>
                  <a:noFill/>
                </a:ln>
                <a:solidFill>
                  <a:schemeClr val="tx1"/>
                </a:solidFill>
                <a:effectLst/>
                <a:latin typeface="Arial" pitchFamily="34" charset="0"/>
                <a:ea typeface="Times New Roman" pitchFamily="18" charset="0"/>
                <a:cs typeface="Arial" pitchFamily="34" charset="0"/>
              </a:rPr>
              <a:t>MySQL</a:t>
            </a:r>
            <a:r>
              <a:rPr kumimoji="0" lang="en-US" sz="11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 DI PT. REKATAMA PUTRA GEGANA BANDUNG”. </a:t>
            </a:r>
            <a:endParaRPr kumimoji="0" lang="en-US" sz="800" b="0" i="0" u="none" strike="noStrike" cap="none" normalizeH="0" baseline="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Fudin Zainal Abidin menulis Tugas Akhir ini dengan dibimbing oleh Bapak Dadad Zainal, S.E., M.Kom., selaku Pembimbing.</a:t>
            </a:r>
            <a:endParaRPr kumimoji="0" lang="en-US" sz="800" b="0" i="0" u="none" strike="noStrike" cap="none" normalizeH="0" baseline="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Penelitian yang dituangkan dalam Tugas Akhir ini bertujuan untuk memudahkan setiap bagian di perusahaan dalam memasukkan data dan memonitor status barang </a:t>
            </a:r>
            <a:r>
              <a:rPr kumimoji="0" lang="en-US" sz="11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masuk dan keluar di PT. Rekatama Putra Gegana. Dengan adanya pembuatan program aplikasi ini dan diterapkan secara langsung di perusahaan maka tiap-tiap bagian dapat melihat status </a:t>
            </a:r>
            <a:r>
              <a:rPr kumimoji="0" lang="en-US" sz="11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1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masuk dan keluar secara </a:t>
            </a:r>
            <a:r>
              <a:rPr kumimoji="0" lang="en-US" sz="11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real time</a:t>
            </a: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melalui jaringan komputer yang telah terintegrasi dengan </a:t>
            </a:r>
            <a:r>
              <a:rPr kumimoji="0" lang="en-US" sz="11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server</a:t>
            </a: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800" b="0" i="0" u="none" strike="noStrike" cap="none" normalizeH="0" baseline="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Metode Penelitian yang digunakan adalah metode deskriptif yaitu metode penelitian yang berusaha menggambarkan dan menginterpretasi objek sesuai dengan apa adanya dengan cara studi pustaka dan studi lapangan.</a:t>
            </a:r>
            <a:endParaRPr kumimoji="0" lang="en-US" sz="800" b="0" i="0" u="none" strike="noStrike" cap="none" normalizeH="0" baseline="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Setelah melakukan penelitian dan analisis dan pembahasan masalah, ada beberapa masalah dan hambatan yang dapat dijadikan pedoman untuk memperbaiki sistem yang telah ada sehingga dalam akhir pembuatan program aplikasi ini masalah dan hambatan tersebut dapat diatasi dengan sebaik-baiknya untuk mendukung kinerja perusahaan.</a:t>
            </a:r>
            <a:endParaRPr kumimoji="0" lang="en-US" sz="1800" b="0" i="0" u="none" strike="noStrike" cap="none" normalizeH="0" baseline="0" smtClean="0">
              <a:ln>
                <a:noFill/>
              </a:ln>
              <a:solidFill>
                <a:schemeClr val="tx1"/>
              </a:solidFill>
              <a:effectLst/>
              <a:latin typeface="Arial" pitchFamily="34" charset="0"/>
            </a:endParaRPr>
          </a:p>
        </p:txBody>
      </p:sp>
      <p:sp>
        <p:nvSpPr>
          <p:cNvPr id="8" name="Rounded Rectangle 7"/>
          <p:cNvSpPr/>
          <p:nvPr/>
        </p:nvSpPr>
        <p:spPr>
          <a:xfrm>
            <a:off x="4857752" y="1428742"/>
            <a:ext cx="71438" cy="35719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0-#ppt_w/2"/>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3314"/>
                                        </p:tgtEl>
                                        <p:attrNameLst>
                                          <p:attrName>style.visibility</p:attrName>
                                        </p:attrNameLst>
                                      </p:cBhvr>
                                      <p:to>
                                        <p:strVal val="visible"/>
                                      </p:to>
                                    </p:set>
                                    <p:anim calcmode="lin" valueType="num">
                                      <p:cBhvr additive="base">
                                        <p:cTn id="11" dur="5000" fill="hold"/>
                                        <p:tgtEl>
                                          <p:spTgt spid="13314"/>
                                        </p:tgtEl>
                                        <p:attrNameLst>
                                          <p:attrName>ppt_x</p:attrName>
                                        </p:attrNameLst>
                                      </p:cBhvr>
                                      <p:tavLst>
                                        <p:tav tm="0">
                                          <p:val>
                                            <p:strVal val="0-#ppt_w/2"/>
                                          </p:val>
                                        </p:tav>
                                        <p:tav tm="100000">
                                          <p:val>
                                            <p:strVal val="#ppt_x"/>
                                          </p:val>
                                        </p:tav>
                                      </p:tavLst>
                                    </p:anim>
                                    <p:anim calcmode="lin" valueType="num">
                                      <p:cBhvr additive="base">
                                        <p:cTn id="12" dur="5000" fill="hold"/>
                                        <p:tgtEl>
                                          <p:spTgt spid="13314"/>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0" fill="hold"/>
                                        <p:tgtEl>
                                          <p:spTgt spid="8"/>
                                        </p:tgtEl>
                                        <p:attrNameLst>
                                          <p:attrName>ppt_x</p:attrName>
                                        </p:attrNameLst>
                                      </p:cBhvr>
                                      <p:tavLst>
                                        <p:tav tm="0">
                                          <p:val>
                                            <p:strVal val="0-#ppt_w/2"/>
                                          </p:val>
                                        </p:tav>
                                        <p:tav tm="100000">
                                          <p:val>
                                            <p:strVal val="#ppt_x"/>
                                          </p:val>
                                        </p:tav>
                                      </p:tavLst>
                                    </p:anim>
                                    <p:anim calcmode="lin" valueType="num">
                                      <p:cBhvr additive="base">
                                        <p:cTn id="16" dur="5000" fill="hold"/>
                                        <p:tgtEl>
                                          <p:spTgt spid="8"/>
                                        </p:tgtEl>
                                        <p:attrNameLst>
                                          <p:attrName>ppt_y</p:attrName>
                                        </p:attrNameLst>
                                      </p:cBhvr>
                                      <p:tavLst>
                                        <p:tav tm="0">
                                          <p:val>
                                            <p:strVal val="0-#ppt_h/2"/>
                                          </p:val>
                                        </p:tav>
                                        <p:tav tm="100000">
                                          <p:val>
                                            <p:strVal val="#ppt_y"/>
                                          </p:val>
                                        </p:tav>
                                      </p:tavLst>
                                    </p:anim>
                                  </p:childTnLst>
                                </p:cTn>
                              </p:par>
                              <p:par>
                                <p:cTn id="17" presetID="2" presetClass="entr" presetSubtype="9" fill="hold" grpId="0" nodeType="withEffect">
                                  <p:stCondLst>
                                    <p:cond delay="0"/>
                                  </p:stCondLst>
                                  <p:childTnLst>
                                    <p:set>
                                      <p:cBhvr>
                                        <p:cTn id="18" dur="1" fill="hold">
                                          <p:stCondLst>
                                            <p:cond delay="0"/>
                                          </p:stCondLst>
                                        </p:cTn>
                                        <p:tgtEl>
                                          <p:spTgt spid="13313"/>
                                        </p:tgtEl>
                                        <p:attrNameLst>
                                          <p:attrName>style.visibility</p:attrName>
                                        </p:attrNameLst>
                                      </p:cBhvr>
                                      <p:to>
                                        <p:strVal val="visible"/>
                                      </p:to>
                                    </p:set>
                                    <p:anim calcmode="lin" valueType="num">
                                      <p:cBhvr additive="base">
                                        <p:cTn id="19" dur="5000" fill="hold"/>
                                        <p:tgtEl>
                                          <p:spTgt spid="13313"/>
                                        </p:tgtEl>
                                        <p:attrNameLst>
                                          <p:attrName>ppt_x</p:attrName>
                                        </p:attrNameLst>
                                      </p:cBhvr>
                                      <p:tavLst>
                                        <p:tav tm="0">
                                          <p:val>
                                            <p:strVal val="0-#ppt_w/2"/>
                                          </p:val>
                                        </p:tav>
                                        <p:tav tm="100000">
                                          <p:val>
                                            <p:strVal val="#ppt_x"/>
                                          </p:val>
                                        </p:tav>
                                      </p:tavLst>
                                    </p:anim>
                                    <p:anim calcmode="lin" valueType="num">
                                      <p:cBhvr additive="base">
                                        <p:cTn id="20" dur="5000" fill="hold"/>
                                        <p:tgtEl>
                                          <p:spTgt spid="13313"/>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0" fill="hold"/>
                                        <p:tgtEl>
                                          <p:spTgt spid="9"/>
                                        </p:tgtEl>
                                        <p:attrNameLst>
                                          <p:attrName>ppt_x</p:attrName>
                                        </p:attrNameLst>
                                      </p:cBhvr>
                                      <p:tavLst>
                                        <p:tav tm="0">
                                          <p:val>
                                            <p:strVal val="0-#ppt_w/2"/>
                                          </p:val>
                                        </p:tav>
                                        <p:tav tm="100000">
                                          <p:val>
                                            <p:strVal val="#ppt_x"/>
                                          </p:val>
                                        </p:tav>
                                      </p:tavLst>
                                    </p:anim>
                                    <p:anim calcmode="lin" valueType="num">
                                      <p:cBhvr additive="base">
                                        <p:cTn id="24" dur="50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313" grpId="0"/>
      <p:bldP spid="13314" grpId="0"/>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sp>
        <p:nvSpPr>
          <p:cNvPr id="18" name="Rectangle 17"/>
          <p:cNvSpPr/>
          <p:nvPr/>
        </p:nvSpPr>
        <p:spPr>
          <a:xfrm>
            <a:off x="3952872" y="1214437"/>
            <a:ext cx="1476383" cy="714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285852" y="1357304"/>
            <a:ext cx="71438"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2844" y="142858"/>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142844" y="571486"/>
            <a:ext cx="3857652"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Sistem Usulan</a:t>
            </a:r>
          </a:p>
        </p:txBody>
      </p:sp>
      <p:pic>
        <p:nvPicPr>
          <p:cNvPr id="120834" name="Picture 2" descr="Gambar 4"/>
          <p:cNvPicPr>
            <a:picLocks noChangeAspect="1" noChangeArrowheads="1"/>
          </p:cNvPicPr>
          <p:nvPr/>
        </p:nvPicPr>
        <p:blipFill>
          <a:blip r:embed="rId2"/>
          <a:srcRect/>
          <a:stretch>
            <a:fillRect/>
          </a:stretch>
        </p:blipFill>
        <p:spPr bwMode="auto">
          <a:xfrm>
            <a:off x="928662" y="1785932"/>
            <a:ext cx="3880708" cy="3000396"/>
          </a:xfrm>
          <a:prstGeom prst="roundRect">
            <a:avLst>
              <a:gd name="adj" fmla="val 3515"/>
            </a:avLst>
          </a:prstGeom>
          <a:solidFill>
            <a:srgbClr val="FFFFFF">
              <a:shade val="85000"/>
            </a:srgbClr>
          </a:solidFill>
          <a:ln>
            <a:noFill/>
          </a:ln>
          <a:effectLst>
            <a:reflection blurRad="12700" stA="38000" endPos="28000" dist="5000" dir="5400000" sy="-100000" algn="bl" rotWithShape="0"/>
          </a:effectLst>
        </p:spPr>
      </p:pic>
      <p:pic>
        <p:nvPicPr>
          <p:cNvPr id="120835" name="Picture 3" descr="Gambar 4"/>
          <p:cNvPicPr>
            <a:picLocks noChangeAspect="1" noChangeArrowheads="1"/>
          </p:cNvPicPr>
          <p:nvPr/>
        </p:nvPicPr>
        <p:blipFill>
          <a:blip r:embed="rId3"/>
          <a:srcRect/>
          <a:stretch>
            <a:fillRect/>
          </a:stretch>
        </p:blipFill>
        <p:spPr bwMode="auto">
          <a:xfrm>
            <a:off x="5357818" y="285734"/>
            <a:ext cx="3459440" cy="4497377"/>
          </a:xfrm>
          <a:prstGeom prst="roundRect">
            <a:avLst>
              <a:gd name="adj" fmla="val 3088"/>
            </a:avLst>
          </a:prstGeom>
          <a:solidFill>
            <a:srgbClr val="FFFFFF">
              <a:shade val="85000"/>
            </a:srgbClr>
          </a:solidFill>
          <a:ln>
            <a:noFill/>
          </a:ln>
          <a:effectLst>
            <a:reflection blurRad="12700" stA="38000" endPos="28000" dist="5000" dir="5400000" sy="-100000" algn="bl" rotWithShape="0"/>
          </a:effectLst>
        </p:spPr>
      </p:pic>
      <p:sp>
        <p:nvSpPr>
          <p:cNvPr id="13" name="TextBox 12"/>
          <p:cNvSpPr txBox="1"/>
          <p:nvPr/>
        </p:nvSpPr>
        <p:spPr>
          <a:xfrm>
            <a:off x="142844" y="1071552"/>
            <a:ext cx="3857652"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smtClean="0">
                <a:latin typeface="Arial Rounded MT Bold" pitchFamily="34" charset="0"/>
              </a:rPr>
              <a:t>Diagram Konteks &amp; DFD Level 0 (Nol)</a:t>
            </a:r>
          </a:p>
        </p:txBody>
      </p:sp>
      <p:sp>
        <p:nvSpPr>
          <p:cNvPr id="20" name="Rounded Rectangle 1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30</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to="" calcmode="lin" valueType="num">
                                      <p:cBhvr>
                                        <p:cTn id="15" dur="1" fill="hold"/>
                                        <p:tgtEl>
                                          <p:spTgt spid="13"/>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 to="" calcmode="lin" valueType="num">
                                      <p:cBhvr>
                                        <p:cTn id="20" dur="1" fill="hold"/>
                                        <p:tgtEl>
                                          <p:spTgt spid="17"/>
                                        </p:tgtEl>
                                        <p:attrNameLst>
                                          <p:attrName/>
                                        </p:attrNameLst>
                                      </p:cBhvr>
                                    </p:anim>
                                  </p:childTnLst>
                                </p:cTn>
                              </p:par>
                              <p:par>
                                <p:cTn id="21" presetID="24" presetClass="entr" presetSubtype="0" fill="hold" nodeType="withEffect">
                                  <p:stCondLst>
                                    <p:cond delay="0"/>
                                  </p:stCondLst>
                                  <p:childTnLst>
                                    <p:set>
                                      <p:cBhvr>
                                        <p:cTn id="22" dur="1" fill="hold">
                                          <p:stCondLst>
                                            <p:cond delay="0"/>
                                          </p:stCondLst>
                                        </p:cTn>
                                        <p:tgtEl>
                                          <p:spTgt spid="120834"/>
                                        </p:tgtEl>
                                        <p:attrNameLst>
                                          <p:attrName>style.visibility</p:attrName>
                                        </p:attrNameLst>
                                      </p:cBhvr>
                                      <p:to>
                                        <p:strVal val="visible"/>
                                      </p:to>
                                    </p:set>
                                    <p:anim to="" calcmode="lin" valueType="num">
                                      <p:cBhvr>
                                        <p:cTn id="23" dur="1" fill="hold"/>
                                        <p:tgtEl>
                                          <p:spTgt spid="120834"/>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to="" calcmode="lin" valueType="num">
                                      <p:cBhvr>
                                        <p:cTn id="28" dur="1" fill="hold"/>
                                        <p:tgtEl>
                                          <p:spTgt spid="18"/>
                                        </p:tgtEl>
                                        <p:attrNameLst>
                                          <p:attrName/>
                                        </p:attrNameLst>
                                      </p:cBhvr>
                                    </p:anim>
                                  </p:childTnLst>
                                </p:cTn>
                              </p:par>
                              <p:par>
                                <p:cTn id="29" presetID="24" presetClass="entr" presetSubtype="0" fill="hold" nodeType="withEffect">
                                  <p:stCondLst>
                                    <p:cond delay="0"/>
                                  </p:stCondLst>
                                  <p:childTnLst>
                                    <p:set>
                                      <p:cBhvr>
                                        <p:cTn id="30" dur="1" fill="hold">
                                          <p:stCondLst>
                                            <p:cond delay="0"/>
                                          </p:stCondLst>
                                        </p:cTn>
                                        <p:tgtEl>
                                          <p:spTgt spid="120835"/>
                                        </p:tgtEl>
                                        <p:attrNameLst>
                                          <p:attrName>style.visibility</p:attrName>
                                        </p:attrNameLst>
                                      </p:cBhvr>
                                      <p:to>
                                        <p:strVal val="visible"/>
                                      </p:to>
                                    </p:set>
                                    <p:anim to="" calcmode="lin" valueType="num">
                                      <p:cBhvr>
                                        <p:cTn id="31" dur="1" fill="hold"/>
                                        <p:tgtEl>
                                          <p:spTgt spid="120835"/>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 to="" calcmode="lin" valueType="num">
                                      <p:cBhvr>
                                        <p:cTn id="34" dur="1" fill="hold"/>
                                        <p:tgtEl>
                                          <p:spTgt spid="2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7" grpId="0" animBg="1"/>
      <p:bldP spid="9" grpId="0" animBg="1"/>
      <p:bldP spid="10" grpId="0" animBg="1"/>
      <p:bldP spid="13" grpId="0" animBg="1"/>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sp>
        <p:nvSpPr>
          <p:cNvPr id="12" name="Rectangle 11"/>
          <p:cNvSpPr/>
          <p:nvPr/>
        </p:nvSpPr>
        <p:spPr>
          <a:xfrm>
            <a:off x="4071934" y="1500180"/>
            <a:ext cx="571504" cy="714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4" name="Rectangle 13"/>
          <p:cNvSpPr/>
          <p:nvPr/>
        </p:nvSpPr>
        <p:spPr>
          <a:xfrm>
            <a:off x="4572000" y="500048"/>
            <a:ext cx="571504" cy="71438"/>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5" name="Rectangle 14"/>
          <p:cNvSpPr/>
          <p:nvPr/>
        </p:nvSpPr>
        <p:spPr>
          <a:xfrm>
            <a:off x="4572000" y="500048"/>
            <a:ext cx="71438" cy="107157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ectangle 10"/>
          <p:cNvSpPr/>
          <p:nvPr/>
        </p:nvSpPr>
        <p:spPr>
          <a:xfrm>
            <a:off x="7286644" y="642924"/>
            <a:ext cx="71438" cy="357190"/>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9" name="TextBox 8"/>
          <p:cNvSpPr txBox="1"/>
          <p:nvPr/>
        </p:nvSpPr>
        <p:spPr>
          <a:xfrm>
            <a:off x="142844" y="142858"/>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142844" y="571486"/>
            <a:ext cx="3857652"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Sistem Usulan</a:t>
            </a:r>
          </a:p>
        </p:txBody>
      </p:sp>
      <p:sp>
        <p:nvSpPr>
          <p:cNvPr id="13" name="TextBox 12"/>
          <p:cNvSpPr txBox="1"/>
          <p:nvPr/>
        </p:nvSpPr>
        <p:spPr>
          <a:xfrm>
            <a:off x="5072066" y="357172"/>
            <a:ext cx="3286148" cy="33855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1600" smtClean="0">
                <a:latin typeface="Arial Rounded MT Bold" pitchFamily="34" charset="0"/>
              </a:rPr>
              <a:t>DFD Level 1 &amp; DFD Level 2</a:t>
            </a:r>
          </a:p>
        </p:txBody>
      </p:sp>
      <p:pic>
        <p:nvPicPr>
          <p:cNvPr id="121858" name="Picture 2" descr="Gambar 4"/>
          <p:cNvPicPr>
            <a:picLocks noChangeAspect="1" noChangeArrowheads="1"/>
          </p:cNvPicPr>
          <p:nvPr/>
        </p:nvPicPr>
        <p:blipFill>
          <a:blip r:embed="rId2"/>
          <a:srcRect/>
          <a:stretch>
            <a:fillRect/>
          </a:stretch>
        </p:blipFill>
        <p:spPr bwMode="auto">
          <a:xfrm>
            <a:off x="1071538" y="1214428"/>
            <a:ext cx="3035227" cy="3643338"/>
          </a:xfrm>
          <a:prstGeom prst="roundRect">
            <a:avLst>
              <a:gd name="adj" fmla="val 3887"/>
            </a:avLst>
          </a:prstGeom>
          <a:solidFill>
            <a:srgbClr val="FFFFFF">
              <a:shade val="85000"/>
            </a:srgbClr>
          </a:solidFill>
          <a:ln>
            <a:noFill/>
          </a:ln>
          <a:effectLst>
            <a:reflection blurRad="12700" stA="38000" endPos="28000" dist="5000" dir="5400000" sy="-100000" algn="bl" rotWithShape="0"/>
          </a:effectLst>
        </p:spPr>
      </p:pic>
      <p:pic>
        <p:nvPicPr>
          <p:cNvPr id="121859" name="Picture 3" descr="Gambar 4"/>
          <p:cNvPicPr>
            <a:picLocks noChangeAspect="1" noChangeArrowheads="1"/>
          </p:cNvPicPr>
          <p:nvPr/>
        </p:nvPicPr>
        <p:blipFill>
          <a:blip r:embed="rId3"/>
          <a:srcRect/>
          <a:stretch>
            <a:fillRect/>
          </a:stretch>
        </p:blipFill>
        <p:spPr bwMode="auto">
          <a:xfrm>
            <a:off x="5562594" y="971535"/>
            <a:ext cx="2786082" cy="3892089"/>
          </a:xfrm>
          <a:prstGeom prst="roundRect">
            <a:avLst>
              <a:gd name="adj" fmla="val 4150"/>
            </a:avLst>
          </a:prstGeom>
          <a:solidFill>
            <a:srgbClr val="FFFFFF">
              <a:shade val="85000"/>
            </a:srgbClr>
          </a:solidFill>
          <a:ln>
            <a:noFill/>
          </a:ln>
          <a:effectLst>
            <a:reflection blurRad="12700" stA="38000" endPos="28000" dist="5000" dir="5400000" sy="-100000" algn="bl" rotWithShape="0"/>
          </a:effectLst>
        </p:spPr>
      </p:pic>
      <p:sp>
        <p:nvSpPr>
          <p:cNvPr id="16" name="Rounded Rectangle 15"/>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31</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to="" calcmode="lin" valueType="num">
                                      <p:cBhvr>
                                        <p:cTn id="15" dur="1" fill="hold"/>
                                        <p:tgtEl>
                                          <p:spTgt spid="1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to="" calcmode="lin" valueType="num">
                                      <p:cBhvr>
                                        <p:cTn id="18" dur="1" fill="hold"/>
                                        <p:tgtEl>
                                          <p:spTgt spid="14"/>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 to="" calcmode="lin" valueType="num">
                                      <p:cBhvr>
                                        <p:cTn id="21" dur="1" fill="hold"/>
                                        <p:tgtEl>
                                          <p:spTgt spid="15"/>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to="" calcmode="lin" valueType="num">
                                      <p:cBhvr>
                                        <p:cTn id="24" dur="1" fill="hold"/>
                                        <p:tgtEl>
                                          <p:spTgt spid="12"/>
                                        </p:tgtEl>
                                        <p:attrNameLst>
                                          <p:attrName/>
                                        </p:attrNameLst>
                                      </p:cBhvr>
                                    </p:anim>
                                  </p:childTnLst>
                                </p:cTn>
                              </p:par>
                              <p:par>
                                <p:cTn id="25" presetID="24" presetClass="entr" presetSubtype="0" fill="hold" nodeType="withEffect">
                                  <p:stCondLst>
                                    <p:cond delay="0"/>
                                  </p:stCondLst>
                                  <p:childTnLst>
                                    <p:set>
                                      <p:cBhvr>
                                        <p:cTn id="26" dur="1" fill="hold">
                                          <p:stCondLst>
                                            <p:cond delay="0"/>
                                          </p:stCondLst>
                                        </p:cTn>
                                        <p:tgtEl>
                                          <p:spTgt spid="121858"/>
                                        </p:tgtEl>
                                        <p:attrNameLst>
                                          <p:attrName>style.visibility</p:attrName>
                                        </p:attrNameLst>
                                      </p:cBhvr>
                                      <p:to>
                                        <p:strVal val="visible"/>
                                      </p:to>
                                    </p:set>
                                    <p:anim to="" calcmode="lin" valueType="num">
                                      <p:cBhvr>
                                        <p:cTn id="27" dur="1" fill="hold"/>
                                        <p:tgtEl>
                                          <p:spTgt spid="1218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to="" calcmode="lin" valueType="num">
                                      <p:cBhvr>
                                        <p:cTn id="32" dur="1" fill="hold"/>
                                        <p:tgtEl>
                                          <p:spTgt spid="11"/>
                                        </p:tgtEl>
                                        <p:attrNameLst>
                                          <p:attrName/>
                                        </p:attrNameLst>
                                      </p:cBhvr>
                                    </p:anim>
                                  </p:childTnLst>
                                </p:cTn>
                              </p:par>
                              <p:par>
                                <p:cTn id="33" presetID="24" presetClass="entr" presetSubtype="0" fill="hold" nodeType="withEffect">
                                  <p:stCondLst>
                                    <p:cond delay="0"/>
                                  </p:stCondLst>
                                  <p:childTnLst>
                                    <p:set>
                                      <p:cBhvr>
                                        <p:cTn id="34" dur="1" fill="hold">
                                          <p:stCondLst>
                                            <p:cond delay="0"/>
                                          </p:stCondLst>
                                        </p:cTn>
                                        <p:tgtEl>
                                          <p:spTgt spid="121859"/>
                                        </p:tgtEl>
                                        <p:attrNameLst>
                                          <p:attrName>style.visibility</p:attrName>
                                        </p:attrNameLst>
                                      </p:cBhvr>
                                      <p:to>
                                        <p:strVal val="visible"/>
                                      </p:to>
                                    </p:set>
                                    <p:anim to="" calcmode="lin" valueType="num">
                                      <p:cBhvr>
                                        <p:cTn id="35" dur="1" fill="hold"/>
                                        <p:tgtEl>
                                          <p:spTgt spid="121859"/>
                                        </p:tgtEl>
                                        <p:attrNameLst>
                                          <p:attrName/>
                                        </p:attrNameLst>
                                      </p:cBhvr>
                                    </p:anim>
                                  </p:childTnLst>
                                </p:cTn>
                              </p:par>
                              <p:par>
                                <p:cTn id="36" presetID="24" presetClass="entr" presetSubtype="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to="" calcmode="lin" valueType="num">
                                      <p:cBhvr>
                                        <p:cTn id="38" dur="1" fill="hold"/>
                                        <p:tgtEl>
                                          <p:spTgt spid="1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1" grpId="0" animBg="1"/>
      <p:bldP spid="9" grpId="0" animBg="1"/>
      <p:bldP spid="10" grpId="0" animBg="1"/>
      <p:bldP spid="13"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sp>
        <p:nvSpPr>
          <p:cNvPr id="9" name="TextBox 8"/>
          <p:cNvSpPr txBox="1"/>
          <p:nvPr/>
        </p:nvSpPr>
        <p:spPr>
          <a:xfrm>
            <a:off x="142844" y="142858"/>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142844" y="571486"/>
            <a:ext cx="3857652" cy="584775"/>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Analisa Kebutuhan </a:t>
            </a:r>
          </a:p>
          <a:p>
            <a:r>
              <a:rPr lang="en-US" sz="1600" smtClean="0">
                <a:latin typeface="Arial Rounded MT Bold" pitchFamily="34" charset="0"/>
              </a:rPr>
              <a:t>Software dan Hardware</a:t>
            </a:r>
          </a:p>
        </p:txBody>
      </p:sp>
      <p:sp>
        <p:nvSpPr>
          <p:cNvPr id="122881" name="Rectangle 1"/>
          <p:cNvSpPr>
            <a:spLocks noChangeArrowheads="1"/>
          </p:cNvSpPr>
          <p:nvPr/>
        </p:nvSpPr>
        <p:spPr bwMode="auto">
          <a:xfrm>
            <a:off x="357158" y="1928808"/>
            <a:ext cx="4429156" cy="22929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Software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yang</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digunakan diantaranya:</a:t>
            </a:r>
          </a:p>
          <a:p>
            <a:pPr marL="0" marR="0" lvl="0" defTabSz="914400" rtl="0" eaLnBrk="1" fontAlgn="base" latinLnBrk="0" hangingPunct="1">
              <a:lnSpc>
                <a:spcPct val="100000"/>
              </a:lnSpc>
              <a:spcBef>
                <a:spcPct val="0"/>
              </a:spcBef>
              <a:spcAft>
                <a:spcPct val="0"/>
              </a:spcAft>
              <a:buClrTx/>
              <a:buSzTx/>
              <a:buFontTx/>
              <a:buNone/>
              <a:tabLst>
                <a:tab pos="1028700" algn="l"/>
              </a:tabLst>
            </a:pP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Operating System</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Windows XP Professional</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Web Server</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AppServ Version 2.2.4</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Programming Language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PHP Version 5.2.3</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Database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MySQL Version 5.0.45</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Database Manager</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phpMyAdmin Version 2.10.2</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Design</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Adobe Photoshop CS3</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tab pos="10287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Macromedia Dreamweaver MX</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None/>
              <a:tabLst>
                <a:tab pos="10287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c.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Notepad++</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Animation</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Macromedia Flash MX 2004</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Report</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Adobe Acrobat 7.0 Professional</a:t>
            </a:r>
            <a:endParaRPr kumimoji="0" lang="en-US" sz="2000" b="0" i="0" u="none" strike="noStrike" cap="none" normalizeH="0" baseline="0" smtClean="0">
              <a:ln>
                <a:noFill/>
              </a:ln>
              <a:solidFill>
                <a:schemeClr val="tx1"/>
              </a:solidFill>
              <a:effectLst/>
              <a:latin typeface="Arial" pitchFamily="34" charset="0"/>
            </a:endParaRPr>
          </a:p>
        </p:txBody>
      </p:sp>
      <p:sp>
        <p:nvSpPr>
          <p:cNvPr id="122882" name="Rectangle 2"/>
          <p:cNvSpPr>
            <a:spLocks noChangeArrowheads="1"/>
          </p:cNvSpPr>
          <p:nvPr/>
        </p:nvSpPr>
        <p:spPr bwMode="auto">
          <a:xfrm>
            <a:off x="5214942" y="1928808"/>
            <a:ext cx="3000396" cy="22860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tab pos="10287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Spesifikasi mininum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Hardware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a:t>
            </a:r>
          </a:p>
          <a:p>
            <a:pPr marL="0" marR="0" lvl="0" defTabSz="914400" rtl="0" eaLnBrk="1" fontAlgn="base" latinLnBrk="0" hangingPunct="1">
              <a:lnSpc>
                <a:spcPct val="100000"/>
              </a:lnSpc>
              <a:spcBef>
                <a:spcPct val="0"/>
              </a:spcBef>
              <a:spcAft>
                <a:spcPct val="0"/>
              </a:spcAft>
              <a:buClrTx/>
              <a:buSzTx/>
              <a:buFontTx/>
              <a:buNone/>
              <a:tabLst>
                <a:tab pos="10287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digunakan adalah:</a:t>
            </a:r>
            <a:b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Casing ATX 450 Watt;</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Processor Intel Pentium IV;</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Motherboard ASUS;</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Memory DDR 512 MB;</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Hardisk 40 GB;</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Keyboard Standard;</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Mouse PS2/USB;</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Monitor LCD 17”;</a:t>
            </a:r>
            <a:endParaRPr kumimoji="0" lang="en-US" sz="900" b="0" i="0" u="none" strike="noStrike" cap="none" normalizeH="0" baseline="0" smtClean="0">
              <a:ln>
                <a:noFill/>
              </a:ln>
              <a:solidFill>
                <a:schemeClr val="tx1"/>
              </a:solidFill>
              <a:effectLst/>
              <a:latin typeface="Arial" pitchFamily="34" charset="0"/>
            </a:endParaRPr>
          </a:p>
          <a:p>
            <a:pPr marL="0" marR="0" lvl="0" algn="just" defTabSz="914400" rtl="0" eaLnBrk="0" fontAlgn="base" latinLnBrk="0" hangingPunct="0">
              <a:lnSpc>
                <a:spcPct val="100000"/>
              </a:lnSpc>
              <a:spcBef>
                <a:spcPct val="0"/>
              </a:spcBef>
              <a:spcAft>
                <a:spcPct val="0"/>
              </a:spcAft>
              <a:buClrTx/>
              <a:buSzTx/>
              <a:buFontTx/>
              <a:buChar char="•"/>
              <a:tabLst>
                <a:tab pos="10287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Printer.</a:t>
            </a:r>
            <a:endParaRPr kumimoji="0" lang="en-US" sz="2000" b="0" i="0" u="none" strike="noStrike" cap="none" normalizeH="0" baseline="0" smtClean="0">
              <a:ln>
                <a:noFill/>
              </a:ln>
              <a:solidFill>
                <a:schemeClr val="tx1"/>
              </a:solidFill>
              <a:effectLst/>
              <a:latin typeface="Arial" pitchFamily="34" charset="0"/>
            </a:endParaRPr>
          </a:p>
        </p:txBody>
      </p:sp>
      <p:cxnSp>
        <p:nvCxnSpPr>
          <p:cNvPr id="19" name="Elbow Connector 18"/>
          <p:cNvCxnSpPr/>
          <p:nvPr/>
        </p:nvCxnSpPr>
        <p:spPr>
          <a:xfrm>
            <a:off x="1285852" y="1643056"/>
            <a:ext cx="7143800" cy="2928958"/>
          </a:xfrm>
          <a:prstGeom prst="bentConnector3">
            <a:avLst>
              <a:gd name="adj1" fmla="val 50000"/>
            </a:avLst>
          </a:prstGeom>
          <a:ln w="34925">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285720" y="1500180"/>
            <a:ext cx="714380" cy="1588"/>
          </a:xfrm>
          <a:prstGeom prst="line">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000496" y="1000114"/>
            <a:ext cx="2286016"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5908847" y="1368723"/>
            <a:ext cx="714380" cy="1588"/>
          </a:xfrm>
          <a:prstGeom prst="line">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32</a:t>
            </a:r>
            <a:endParaRPr lang="en-US">
              <a:latin typeface="Arial Rounded MT Bold" pitchFamily="34" charset="0"/>
              <a:cs typeface="Proxy 7" pitchFamily="2" charset="0"/>
            </a:endParaRPr>
          </a:p>
        </p:txBody>
      </p:sp>
      <p:pic>
        <p:nvPicPr>
          <p:cNvPr id="38" name="Picture 37" descr="Personal Computer.bmp"/>
          <p:cNvPicPr>
            <a:picLocks noChangeAspect="1"/>
          </p:cNvPicPr>
          <p:nvPr/>
        </p:nvPicPr>
        <p:blipFill>
          <a:blip r:embed="rId2"/>
          <a:stretch>
            <a:fillRect/>
          </a:stretch>
        </p:blipFill>
        <p:spPr>
          <a:xfrm>
            <a:off x="7286630" y="0"/>
            <a:ext cx="1857370" cy="1857370"/>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anim to="" calcmode="lin" valueType="num">
                                      <p:cBhvr>
                                        <p:cTn id="13" dur="1" fill="hold"/>
                                        <p:tgtEl>
                                          <p:spTgt spid="38"/>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 to="" calcmode="lin" valueType="num">
                                      <p:cBhvr>
                                        <p:cTn id="18" dur="1" fill="hold"/>
                                        <p:tgtEl>
                                          <p:spTgt spid="24"/>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22881"/>
                                        </p:tgtEl>
                                        <p:attrNameLst>
                                          <p:attrName>style.visibility</p:attrName>
                                        </p:attrNameLst>
                                      </p:cBhvr>
                                      <p:to>
                                        <p:strVal val="visible"/>
                                      </p:to>
                                    </p:set>
                                    <p:anim to="" calcmode="lin" valueType="num">
                                      <p:cBhvr>
                                        <p:cTn id="21" dur="1" fill="hold"/>
                                        <p:tgtEl>
                                          <p:spTgt spid="122881"/>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 to="" calcmode="lin" valueType="num">
                                      <p:cBhvr>
                                        <p:cTn id="26" dur="1" fill="hold"/>
                                        <p:tgtEl>
                                          <p:spTgt spid="26"/>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 to="" calcmode="lin" valueType="num">
                                      <p:cBhvr>
                                        <p:cTn id="29" dur="1" fill="hold"/>
                                        <p:tgtEl>
                                          <p:spTgt spid="29"/>
                                        </p:tgtEl>
                                        <p:attrNameLst>
                                          <p:attrName/>
                                        </p:attrNameLst>
                                      </p:cBhvr>
                                    </p:anim>
                                  </p:childTnLst>
                                </p:cTn>
                              </p:par>
                              <p:par>
                                <p:cTn id="30" presetID="24" presetClass="entr" presetSubtype="0" fill="hold" grpId="0" nodeType="withEffect">
                                  <p:stCondLst>
                                    <p:cond delay="0"/>
                                  </p:stCondLst>
                                  <p:childTnLst>
                                    <p:set>
                                      <p:cBhvr>
                                        <p:cTn id="31" dur="1" fill="hold">
                                          <p:stCondLst>
                                            <p:cond delay="0"/>
                                          </p:stCondLst>
                                        </p:cTn>
                                        <p:tgtEl>
                                          <p:spTgt spid="122882"/>
                                        </p:tgtEl>
                                        <p:attrNameLst>
                                          <p:attrName>style.visibility</p:attrName>
                                        </p:attrNameLst>
                                      </p:cBhvr>
                                      <p:to>
                                        <p:strVal val="visible"/>
                                      </p:to>
                                    </p:set>
                                    <p:anim to="" calcmode="lin" valueType="num">
                                      <p:cBhvr>
                                        <p:cTn id="32" dur="1" fill="hold"/>
                                        <p:tgtEl>
                                          <p:spTgt spid="122882"/>
                                        </p:tgtEl>
                                        <p:attrNameLst>
                                          <p:attrName/>
                                        </p:attrNameLst>
                                      </p:cBhvr>
                                    </p:anim>
                                  </p:childTnLst>
                                </p:cTn>
                              </p:par>
                              <p:par>
                                <p:cTn id="33" presetID="24"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 to="" calcmode="lin" valueType="num">
                                      <p:cBhvr>
                                        <p:cTn id="35" dur="1" fill="hold"/>
                                        <p:tgtEl>
                                          <p:spTgt spid="37"/>
                                        </p:tgtEl>
                                        <p:attrNameLst>
                                          <p:attrName/>
                                        </p:attrNameLst>
                                      </p:cBhvr>
                                    </p:anim>
                                  </p:childTnLst>
                                </p:cTn>
                              </p:par>
                              <p:par>
                                <p:cTn id="36" presetID="24" presetClass="entr" presetSubtype="0" fill="hold" nodeType="withEffect">
                                  <p:stCondLst>
                                    <p:cond delay="0"/>
                                  </p:stCondLst>
                                  <p:childTnLst>
                                    <p:set>
                                      <p:cBhvr>
                                        <p:cTn id="37" dur="1" fill="hold">
                                          <p:stCondLst>
                                            <p:cond delay="0"/>
                                          </p:stCondLst>
                                        </p:cTn>
                                        <p:tgtEl>
                                          <p:spTgt spid="19"/>
                                        </p:tgtEl>
                                        <p:attrNameLst>
                                          <p:attrName>style.visibility</p:attrName>
                                        </p:attrNameLst>
                                      </p:cBhvr>
                                      <p:to>
                                        <p:strVal val="visible"/>
                                      </p:to>
                                    </p:set>
                                    <p:anim to="" calcmode="lin" valueType="num">
                                      <p:cBhvr>
                                        <p:cTn id="38" dur="1" fill="hold"/>
                                        <p:tgtEl>
                                          <p:spTgt spid="1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22881" grpId="0"/>
      <p:bldP spid="122882" grpId="0"/>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sp>
        <p:nvSpPr>
          <p:cNvPr id="9" name="TextBox 8"/>
          <p:cNvSpPr txBox="1"/>
          <p:nvPr/>
        </p:nvSpPr>
        <p:spPr>
          <a:xfrm>
            <a:off x="142844" y="142858"/>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142844" y="571486"/>
            <a:ext cx="3857652"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Sistem</a:t>
            </a:r>
          </a:p>
        </p:txBody>
      </p:sp>
      <p:pic>
        <p:nvPicPr>
          <p:cNvPr id="136194" name="Picture 2" descr="Gambar 4"/>
          <p:cNvPicPr>
            <a:picLocks noChangeAspect="1" noChangeArrowheads="1"/>
          </p:cNvPicPr>
          <p:nvPr/>
        </p:nvPicPr>
        <p:blipFill>
          <a:blip r:embed="rId2"/>
          <a:srcRect/>
          <a:stretch>
            <a:fillRect/>
          </a:stretch>
        </p:blipFill>
        <p:spPr bwMode="auto">
          <a:xfrm>
            <a:off x="5286380" y="142858"/>
            <a:ext cx="3332596" cy="4889491"/>
          </a:xfrm>
          <a:prstGeom prst="rect">
            <a:avLst/>
          </a:prstGeom>
          <a:noFill/>
          <a:ln w="9525">
            <a:noFill/>
            <a:miter lim="800000"/>
            <a:headEnd/>
            <a:tailEnd/>
          </a:ln>
          <a:effectLst>
            <a:glow rad="228600">
              <a:schemeClr val="accent5">
                <a:satMod val="175000"/>
                <a:alpha val="40000"/>
              </a:schemeClr>
            </a:glow>
          </a:effectLst>
        </p:spPr>
      </p:pic>
      <p:sp>
        <p:nvSpPr>
          <p:cNvPr id="11" name="TextBox 10"/>
          <p:cNvSpPr txBox="1"/>
          <p:nvPr/>
        </p:nvSpPr>
        <p:spPr>
          <a:xfrm>
            <a:off x="142844" y="1857370"/>
            <a:ext cx="4714908" cy="1569660"/>
          </a:xfrm>
          <a:prstGeom prst="rect">
            <a:avLst/>
          </a:prstGeom>
          <a:noFill/>
        </p:spPr>
        <p:txBody>
          <a:bodyPr wrap="square" rtlCol="0">
            <a:spAutoFit/>
          </a:bodyPr>
          <a:lstStyle/>
          <a:p>
            <a:r>
              <a:rPr lang="en-US" sz="1600" smtClean="0">
                <a:latin typeface="Arial Rounded MT Bold" pitchFamily="34" charset="0"/>
              </a:rPr>
              <a:t>ERD (ENTITY RELATIONSHIP DIAGRAM)</a:t>
            </a:r>
            <a:br>
              <a:rPr lang="en-US" sz="1600" smtClean="0">
                <a:latin typeface="Arial Rounded MT Bold" pitchFamily="34" charset="0"/>
              </a:rPr>
            </a:br>
            <a:r>
              <a:rPr lang="en-US" sz="1600" smtClean="0">
                <a:latin typeface="Arial Rounded MT Bold" pitchFamily="34" charset="0"/>
              </a:rPr>
              <a:t/>
            </a:r>
            <a:br>
              <a:rPr lang="en-US" sz="1600" smtClean="0">
                <a:latin typeface="Arial Rounded MT Bold" pitchFamily="34" charset="0"/>
              </a:rPr>
            </a:br>
            <a:r>
              <a:rPr lang="en-US" sz="1600" smtClean="0">
                <a:latin typeface="Arial Rounded MT Bold" pitchFamily="34" charset="0"/>
              </a:rPr>
              <a:t>Gambar disamping ini adalah rancangan </a:t>
            </a:r>
            <a:r>
              <a:rPr lang="en-US" sz="1600" i="1" smtClean="0">
                <a:latin typeface="Arial Rounded MT Bold" pitchFamily="34" charset="0"/>
              </a:rPr>
              <a:t>ERD</a:t>
            </a:r>
            <a:r>
              <a:rPr lang="en-US" sz="1600" smtClean="0">
                <a:latin typeface="Arial Rounded MT Bold" pitchFamily="34" charset="0"/>
              </a:rPr>
              <a:t> untuk sistem usulan yang nantinya merupakan suatu gambaran terhadap sistem yang akan dibuat. </a:t>
            </a:r>
            <a:endParaRPr lang="en-US" sz="1600">
              <a:latin typeface="Arial Rounded MT Bold" pitchFamily="34" charset="0"/>
            </a:endParaRPr>
          </a:p>
        </p:txBody>
      </p:sp>
      <p:sp>
        <p:nvSpPr>
          <p:cNvPr id="12" name="Rounded Rectangle 11"/>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33</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to="" calcmode="lin" valueType="num">
                                      <p:cBhvr>
                                        <p:cTn id="15" dur="1" fill="hold"/>
                                        <p:tgtEl>
                                          <p:spTgt spid="11"/>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136194"/>
                                        </p:tgtEl>
                                        <p:attrNameLst>
                                          <p:attrName>style.visibility</p:attrName>
                                        </p:attrNameLst>
                                      </p:cBhvr>
                                      <p:to>
                                        <p:strVal val="visible"/>
                                      </p:to>
                                    </p:set>
                                    <p:anim to="" calcmode="lin" valueType="num">
                                      <p:cBhvr>
                                        <p:cTn id="20" dur="1" fill="hold"/>
                                        <p:tgtEl>
                                          <p:spTgt spid="136194"/>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to="" calcmode="lin" valueType="num">
                                      <p:cBhvr>
                                        <p:cTn id="23"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sp>
        <p:nvSpPr>
          <p:cNvPr id="9" name="TextBox 8"/>
          <p:cNvSpPr txBox="1"/>
          <p:nvPr/>
        </p:nvSpPr>
        <p:spPr>
          <a:xfrm>
            <a:off x="214282" y="214296"/>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4214810" y="214296"/>
            <a:ext cx="2214578"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1600" smtClean="0">
                <a:latin typeface="Arial Rounded MT Bold" pitchFamily="34" charset="0"/>
              </a:rPr>
              <a:t>Perancangan Sistem</a:t>
            </a:r>
          </a:p>
        </p:txBody>
      </p:sp>
      <p:pic>
        <p:nvPicPr>
          <p:cNvPr id="137218" name="Picture 2" descr="Gambar 4"/>
          <p:cNvPicPr>
            <a:picLocks noChangeAspect="1" noChangeArrowheads="1"/>
          </p:cNvPicPr>
          <p:nvPr/>
        </p:nvPicPr>
        <p:blipFill>
          <a:blip r:embed="rId2"/>
          <a:srcRect/>
          <a:stretch>
            <a:fillRect/>
          </a:stretch>
        </p:blipFill>
        <p:spPr bwMode="auto">
          <a:xfrm>
            <a:off x="1857356" y="928676"/>
            <a:ext cx="963272" cy="3968753"/>
          </a:xfrm>
          <a:prstGeom prst="rect">
            <a:avLst/>
          </a:prstGeom>
          <a:ln>
            <a:headEnd/>
            <a:tailEnd/>
          </a:ln>
        </p:spPr>
        <p:style>
          <a:lnRef idx="3">
            <a:schemeClr val="lt1"/>
          </a:lnRef>
          <a:fillRef idx="1">
            <a:schemeClr val="accent2"/>
          </a:fillRef>
          <a:effectRef idx="1">
            <a:schemeClr val="accent2"/>
          </a:effectRef>
          <a:fontRef idx="minor">
            <a:schemeClr val="lt1"/>
          </a:fontRef>
        </p:style>
      </p:pic>
      <p:pic>
        <p:nvPicPr>
          <p:cNvPr id="137219" name="Picture 3" descr="Gambar 4"/>
          <p:cNvPicPr>
            <a:picLocks noChangeAspect="1" noChangeArrowheads="1"/>
          </p:cNvPicPr>
          <p:nvPr/>
        </p:nvPicPr>
        <p:blipFill>
          <a:blip r:embed="rId3"/>
          <a:srcRect/>
          <a:stretch>
            <a:fillRect/>
          </a:stretch>
        </p:blipFill>
        <p:spPr bwMode="auto">
          <a:xfrm>
            <a:off x="4500561" y="1428742"/>
            <a:ext cx="3659469" cy="3429024"/>
          </a:xfrm>
          <a:prstGeom prst="rect">
            <a:avLst/>
          </a:prstGeom>
          <a:ln>
            <a:headEnd/>
            <a:tailEnd/>
          </a:ln>
        </p:spPr>
        <p:style>
          <a:lnRef idx="3">
            <a:schemeClr val="lt1"/>
          </a:lnRef>
          <a:fillRef idx="1">
            <a:schemeClr val="accent2"/>
          </a:fillRef>
          <a:effectRef idx="1">
            <a:schemeClr val="accent2"/>
          </a:effectRef>
          <a:fontRef idx="minor">
            <a:schemeClr val="lt1"/>
          </a:fontRef>
        </p:style>
      </p:pic>
      <p:sp>
        <p:nvSpPr>
          <p:cNvPr id="8" name="TextBox 7"/>
          <p:cNvSpPr txBox="1"/>
          <p:nvPr/>
        </p:nvSpPr>
        <p:spPr>
          <a:xfrm>
            <a:off x="4214810" y="714362"/>
            <a:ext cx="2214578"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1600" smtClean="0">
                <a:latin typeface="Arial Rounded MT Bold" pitchFamily="34" charset="0"/>
              </a:rPr>
              <a:t>Normalisasi</a:t>
            </a:r>
          </a:p>
        </p:txBody>
      </p:sp>
      <p:sp>
        <p:nvSpPr>
          <p:cNvPr id="12" name="Rectangle 11"/>
          <p:cNvSpPr/>
          <p:nvPr/>
        </p:nvSpPr>
        <p:spPr>
          <a:xfrm>
            <a:off x="642910" y="2571750"/>
            <a:ext cx="1071570" cy="400110"/>
          </a:xfrm>
          <a:prstGeom prst="rect">
            <a:avLst/>
          </a:prstGeom>
        </p:spPr>
        <p:txBody>
          <a:bodyPr wrap="square">
            <a:spAutoFit/>
          </a:bodyPr>
          <a:lstStyle/>
          <a:p>
            <a:pPr algn="r"/>
            <a:r>
              <a:rPr lang="en-US" sz="1000" smtClean="0">
                <a:latin typeface="Arial" pitchFamily="34" charset="0"/>
                <a:cs typeface="Arial" pitchFamily="34" charset="0"/>
              </a:rPr>
              <a:t>Normalisasi Pertama (1NF)</a:t>
            </a:r>
            <a:endParaRPr lang="en-US" sz="1000">
              <a:latin typeface="Arial" pitchFamily="34" charset="0"/>
              <a:cs typeface="Arial" pitchFamily="34" charset="0"/>
            </a:endParaRPr>
          </a:p>
        </p:txBody>
      </p:sp>
      <p:sp>
        <p:nvSpPr>
          <p:cNvPr id="13" name="Rectangle 12"/>
          <p:cNvSpPr/>
          <p:nvPr/>
        </p:nvSpPr>
        <p:spPr>
          <a:xfrm>
            <a:off x="3286116" y="2571750"/>
            <a:ext cx="1071570" cy="400110"/>
          </a:xfrm>
          <a:prstGeom prst="rect">
            <a:avLst/>
          </a:prstGeom>
        </p:spPr>
        <p:txBody>
          <a:bodyPr wrap="square">
            <a:spAutoFit/>
          </a:bodyPr>
          <a:lstStyle/>
          <a:p>
            <a:pPr algn="r"/>
            <a:r>
              <a:rPr lang="en-US" sz="1000" smtClean="0">
                <a:latin typeface="Arial" pitchFamily="34" charset="0"/>
                <a:cs typeface="Arial" pitchFamily="34" charset="0"/>
              </a:rPr>
              <a:t>Normalisasi Kedua (2NF)</a:t>
            </a:r>
            <a:endParaRPr lang="en-US" sz="1000">
              <a:latin typeface="Arial" pitchFamily="34" charset="0"/>
              <a:cs typeface="Arial" pitchFamily="34" charset="0"/>
            </a:endParaRPr>
          </a:p>
        </p:txBody>
      </p:sp>
      <p:grpSp>
        <p:nvGrpSpPr>
          <p:cNvPr id="42" name="Group 41"/>
          <p:cNvGrpSpPr/>
          <p:nvPr/>
        </p:nvGrpSpPr>
        <p:grpSpPr>
          <a:xfrm>
            <a:off x="3000364" y="785800"/>
            <a:ext cx="1143008" cy="1000132"/>
            <a:chOff x="3000364" y="785800"/>
            <a:chExt cx="1143008" cy="1000132"/>
          </a:xfrm>
        </p:grpSpPr>
        <p:sp>
          <p:nvSpPr>
            <p:cNvPr id="17" name="Oval 16"/>
            <p:cNvSpPr/>
            <p:nvPr/>
          </p:nvSpPr>
          <p:spPr>
            <a:xfrm>
              <a:off x="3000364" y="164305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8" name="Oval 17"/>
            <p:cNvSpPr/>
            <p:nvPr/>
          </p:nvSpPr>
          <p:spPr>
            <a:xfrm>
              <a:off x="3143240" y="164305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9" name="Oval 18"/>
            <p:cNvSpPr/>
            <p:nvPr/>
          </p:nvSpPr>
          <p:spPr>
            <a:xfrm>
              <a:off x="3286116" y="164305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0" name="Oval 19"/>
            <p:cNvSpPr/>
            <p:nvPr/>
          </p:nvSpPr>
          <p:spPr>
            <a:xfrm>
              <a:off x="3428992" y="164305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1" name="Oval 20"/>
            <p:cNvSpPr/>
            <p:nvPr/>
          </p:nvSpPr>
          <p:spPr>
            <a:xfrm>
              <a:off x="3857620"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2" name="Oval 21"/>
            <p:cNvSpPr/>
            <p:nvPr/>
          </p:nvSpPr>
          <p:spPr>
            <a:xfrm>
              <a:off x="4000496"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3" name="Oval 22"/>
            <p:cNvSpPr/>
            <p:nvPr/>
          </p:nvSpPr>
          <p:spPr>
            <a:xfrm>
              <a:off x="3571868"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4" name="Oval 23"/>
            <p:cNvSpPr/>
            <p:nvPr/>
          </p:nvSpPr>
          <p:spPr>
            <a:xfrm>
              <a:off x="3714744"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5" name="Oval 24"/>
            <p:cNvSpPr/>
            <p:nvPr/>
          </p:nvSpPr>
          <p:spPr>
            <a:xfrm>
              <a:off x="3571868" y="92867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6" name="Oval 25"/>
            <p:cNvSpPr/>
            <p:nvPr/>
          </p:nvSpPr>
          <p:spPr>
            <a:xfrm>
              <a:off x="3571868" y="1071552"/>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7" name="Oval 26"/>
            <p:cNvSpPr/>
            <p:nvPr/>
          </p:nvSpPr>
          <p:spPr>
            <a:xfrm>
              <a:off x="3571868" y="1214428"/>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8" name="Oval 27"/>
            <p:cNvSpPr/>
            <p:nvPr/>
          </p:nvSpPr>
          <p:spPr>
            <a:xfrm>
              <a:off x="3571868" y="1357304"/>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9" name="Oval 28"/>
            <p:cNvSpPr/>
            <p:nvPr/>
          </p:nvSpPr>
          <p:spPr>
            <a:xfrm>
              <a:off x="3571868" y="150018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0" name="Oval 29"/>
            <p:cNvSpPr/>
            <p:nvPr/>
          </p:nvSpPr>
          <p:spPr>
            <a:xfrm>
              <a:off x="3571868" y="164305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grpSp>
        <p:nvGrpSpPr>
          <p:cNvPr id="43" name="Group 42"/>
          <p:cNvGrpSpPr/>
          <p:nvPr/>
        </p:nvGrpSpPr>
        <p:grpSpPr>
          <a:xfrm>
            <a:off x="6500826" y="785800"/>
            <a:ext cx="571504" cy="428628"/>
            <a:chOff x="6500826" y="785800"/>
            <a:chExt cx="571504" cy="428628"/>
          </a:xfrm>
        </p:grpSpPr>
        <p:sp>
          <p:nvSpPr>
            <p:cNvPr id="32" name="Oval 31"/>
            <p:cNvSpPr/>
            <p:nvPr/>
          </p:nvSpPr>
          <p:spPr>
            <a:xfrm>
              <a:off x="6929454"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3" name="Oval 32"/>
            <p:cNvSpPr/>
            <p:nvPr/>
          </p:nvSpPr>
          <p:spPr>
            <a:xfrm>
              <a:off x="6929454" y="928676"/>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4" name="Oval 33"/>
            <p:cNvSpPr/>
            <p:nvPr/>
          </p:nvSpPr>
          <p:spPr>
            <a:xfrm>
              <a:off x="6643702"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5" name="Oval 34"/>
            <p:cNvSpPr/>
            <p:nvPr/>
          </p:nvSpPr>
          <p:spPr>
            <a:xfrm>
              <a:off x="6786578"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6" name="Oval 35"/>
            <p:cNvSpPr/>
            <p:nvPr/>
          </p:nvSpPr>
          <p:spPr>
            <a:xfrm>
              <a:off x="6500826" y="785800"/>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40" name="Oval 39"/>
            <p:cNvSpPr/>
            <p:nvPr/>
          </p:nvSpPr>
          <p:spPr>
            <a:xfrm>
              <a:off x="6929454" y="1071552"/>
              <a:ext cx="142876" cy="142876"/>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grpSp>
      <p:sp>
        <p:nvSpPr>
          <p:cNvPr id="41" name="Rounded Rectangle 40"/>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34</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to="" calcmode="lin" valueType="num">
                                      <p:cBhvr>
                                        <p:cTn id="15" dur="1" fill="hold"/>
                                        <p:tgtEl>
                                          <p:spTgt spid="8"/>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 to="" calcmode="lin" valueType="num">
                                      <p:cBhvr>
                                        <p:cTn id="18" dur="1" fill="hold"/>
                                        <p:tgtEl>
                                          <p:spTgt spid="42"/>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137218"/>
                                        </p:tgtEl>
                                        <p:attrNameLst>
                                          <p:attrName>style.visibility</p:attrName>
                                        </p:attrNameLst>
                                      </p:cBhvr>
                                      <p:to>
                                        <p:strVal val="visible"/>
                                      </p:to>
                                    </p:set>
                                    <p:anim to="" calcmode="lin" valueType="num">
                                      <p:cBhvr>
                                        <p:cTn id="21" dur="1" fill="hold"/>
                                        <p:tgtEl>
                                          <p:spTgt spid="137218"/>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to="" calcmode="lin" valueType="num">
                                      <p:cBhvr>
                                        <p:cTn id="24" dur="1" fill="hold"/>
                                        <p:tgtEl>
                                          <p:spTgt spid="12"/>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43"/>
                                        </p:tgtEl>
                                        <p:attrNameLst>
                                          <p:attrName>style.visibility</p:attrName>
                                        </p:attrNameLst>
                                      </p:cBhvr>
                                      <p:to>
                                        <p:strVal val="visible"/>
                                      </p:to>
                                    </p:set>
                                    <p:anim to="" calcmode="lin" valueType="num">
                                      <p:cBhvr>
                                        <p:cTn id="29" dur="1" fill="hold"/>
                                        <p:tgtEl>
                                          <p:spTgt spid="43"/>
                                        </p:tgtEl>
                                        <p:attrNameLst>
                                          <p:attrName/>
                                        </p:attrNameLst>
                                      </p:cBhvr>
                                    </p:anim>
                                  </p:childTnLst>
                                </p:cTn>
                              </p:par>
                              <p:par>
                                <p:cTn id="30" presetID="24" presetClass="entr" presetSubtype="0" fill="hold" nodeType="withEffect">
                                  <p:stCondLst>
                                    <p:cond delay="0"/>
                                  </p:stCondLst>
                                  <p:childTnLst>
                                    <p:set>
                                      <p:cBhvr>
                                        <p:cTn id="31" dur="1" fill="hold">
                                          <p:stCondLst>
                                            <p:cond delay="0"/>
                                          </p:stCondLst>
                                        </p:cTn>
                                        <p:tgtEl>
                                          <p:spTgt spid="137219"/>
                                        </p:tgtEl>
                                        <p:attrNameLst>
                                          <p:attrName>style.visibility</p:attrName>
                                        </p:attrNameLst>
                                      </p:cBhvr>
                                      <p:to>
                                        <p:strVal val="visible"/>
                                      </p:to>
                                    </p:set>
                                    <p:anim to="" calcmode="lin" valueType="num">
                                      <p:cBhvr>
                                        <p:cTn id="32" dur="1" fill="hold"/>
                                        <p:tgtEl>
                                          <p:spTgt spid="137219"/>
                                        </p:tgtEl>
                                        <p:attrNameLst>
                                          <p:attrName/>
                                        </p:attrNameLst>
                                      </p:cBhvr>
                                    </p:anim>
                                  </p:childTnLst>
                                </p:cTn>
                              </p:par>
                              <p:par>
                                <p:cTn id="33" presetID="24"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 to="" calcmode="lin" valueType="num">
                                      <p:cBhvr>
                                        <p:cTn id="35" dur="1" fill="hold"/>
                                        <p:tgtEl>
                                          <p:spTgt spid="13"/>
                                        </p:tgtEl>
                                        <p:attrNameLst>
                                          <p:attrName/>
                                        </p:attrNameLst>
                                      </p:cBhvr>
                                    </p:anim>
                                  </p:childTnLst>
                                </p:cTn>
                              </p:par>
                              <p:par>
                                <p:cTn id="36" presetID="24" presetClass="entr" presetSubtype="0" fill="hold" grpId="0" nodeType="withEffect">
                                  <p:stCondLst>
                                    <p:cond delay="0"/>
                                  </p:stCondLst>
                                  <p:childTnLst>
                                    <p:set>
                                      <p:cBhvr>
                                        <p:cTn id="37" dur="1" fill="hold">
                                          <p:stCondLst>
                                            <p:cond delay="0"/>
                                          </p:stCondLst>
                                        </p:cTn>
                                        <p:tgtEl>
                                          <p:spTgt spid="41"/>
                                        </p:tgtEl>
                                        <p:attrNameLst>
                                          <p:attrName>style.visibility</p:attrName>
                                        </p:attrNameLst>
                                      </p:cBhvr>
                                      <p:to>
                                        <p:strVal val="visible"/>
                                      </p:to>
                                    </p:set>
                                    <p:anim to="" calcmode="lin" valueType="num">
                                      <p:cBhvr>
                                        <p:cTn id="38" dur="1" fill="hold"/>
                                        <p:tgtEl>
                                          <p:spTgt spid="4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animBg="1"/>
      <p:bldP spid="12" grpId="0"/>
      <p:bldP spid="13" grpId="0"/>
      <p:bldP spid="4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0070C0"/>
            </a:gs>
            <a:gs pos="39999">
              <a:schemeClr val="bg1"/>
            </a:gs>
            <a:gs pos="70000">
              <a:schemeClr val="bg1"/>
            </a:gs>
            <a:gs pos="100000">
              <a:srgbClr val="7030A0"/>
            </a:gs>
          </a:gsLst>
          <a:lin ang="5400000" scaled="0"/>
        </a:gradFill>
        <a:effectLst/>
      </p:bgPr>
    </p:bg>
    <p:spTree>
      <p:nvGrpSpPr>
        <p:cNvPr id="1" name=""/>
        <p:cNvGrpSpPr/>
        <p:nvPr/>
      </p:nvGrpSpPr>
      <p:grpSpPr>
        <a:xfrm>
          <a:off x="0" y="0"/>
          <a:ext cx="0" cy="0"/>
          <a:chOff x="0" y="0"/>
          <a:chExt cx="0" cy="0"/>
        </a:xfrm>
      </p:grpSpPr>
      <p:sp>
        <p:nvSpPr>
          <p:cNvPr id="37" name="Right Arrow 36"/>
          <p:cNvSpPr/>
          <p:nvPr/>
        </p:nvSpPr>
        <p:spPr>
          <a:xfrm>
            <a:off x="214282" y="2214560"/>
            <a:ext cx="3071834" cy="1143008"/>
          </a:xfrm>
          <a:prstGeom prst="rightArrow">
            <a:avLst>
              <a:gd name="adj1" fmla="val 50000"/>
              <a:gd name="adj2" fmla="val 74889"/>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 name="TextBox 8"/>
          <p:cNvSpPr txBox="1"/>
          <p:nvPr/>
        </p:nvSpPr>
        <p:spPr>
          <a:xfrm>
            <a:off x="214282" y="214296"/>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en-US" sz="1400" smtClean="0">
                <a:latin typeface="Arial Rounded MT Bold" pitchFamily="34" charset="0"/>
              </a:rPr>
              <a:t>HASIL PENELITIAN DAN PEMBAHASAN</a:t>
            </a:r>
            <a:endParaRPr lang="en-US" sz="1400">
              <a:latin typeface="Arial Rounded MT Bold" pitchFamily="34" charset="0"/>
            </a:endParaRPr>
          </a:p>
        </p:txBody>
      </p:sp>
      <p:sp>
        <p:nvSpPr>
          <p:cNvPr id="10" name="TextBox 9"/>
          <p:cNvSpPr txBox="1"/>
          <p:nvPr/>
        </p:nvSpPr>
        <p:spPr>
          <a:xfrm>
            <a:off x="214282" y="714362"/>
            <a:ext cx="2214578"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1600" smtClean="0">
                <a:latin typeface="Arial Rounded MT Bold" pitchFamily="34" charset="0"/>
              </a:rPr>
              <a:t>Perancangan Sistem</a:t>
            </a:r>
          </a:p>
        </p:txBody>
      </p:sp>
      <p:pic>
        <p:nvPicPr>
          <p:cNvPr id="138242" name="Picture 2" descr="Gambar 4"/>
          <p:cNvPicPr>
            <a:picLocks noChangeAspect="1" noChangeArrowheads="1"/>
          </p:cNvPicPr>
          <p:nvPr/>
        </p:nvPicPr>
        <p:blipFill>
          <a:blip r:embed="rId2"/>
          <a:srcRect/>
          <a:stretch>
            <a:fillRect/>
          </a:stretch>
        </p:blipFill>
        <p:spPr bwMode="auto">
          <a:xfrm>
            <a:off x="3714744" y="928676"/>
            <a:ext cx="5038725" cy="3895725"/>
          </a:xfrm>
          <a:prstGeom prst="roundRect">
            <a:avLst>
              <a:gd name="adj" fmla="val 2726"/>
            </a:avLst>
          </a:prstGeom>
          <a:solidFill>
            <a:srgbClr val="FFFFFF">
              <a:shade val="85000"/>
            </a:srgbClr>
          </a:solidFill>
          <a:ln>
            <a:noFill/>
          </a:ln>
          <a:effectLst>
            <a:reflection blurRad="12700" stA="38000" endPos="28000" dist="5000" dir="5400000" sy="-100000" algn="bl" rotWithShape="0"/>
          </a:effectLst>
        </p:spPr>
        <p:style>
          <a:lnRef idx="3">
            <a:schemeClr val="lt1"/>
          </a:lnRef>
          <a:fillRef idx="1">
            <a:schemeClr val="accent2"/>
          </a:fillRef>
          <a:effectRef idx="1">
            <a:schemeClr val="accent2"/>
          </a:effectRef>
          <a:fontRef idx="minor">
            <a:schemeClr val="lt1"/>
          </a:fontRef>
        </p:style>
      </p:pic>
      <p:sp>
        <p:nvSpPr>
          <p:cNvPr id="31" name="TextBox 30"/>
          <p:cNvSpPr txBox="1"/>
          <p:nvPr/>
        </p:nvSpPr>
        <p:spPr>
          <a:xfrm>
            <a:off x="357158" y="2571750"/>
            <a:ext cx="2493952" cy="461665"/>
          </a:xfrm>
          <a:prstGeom prst="rect">
            <a:avLst/>
          </a:prstGeom>
          <a:noFill/>
        </p:spPr>
        <p:txBody>
          <a:bodyPr wrap="none" rtlCol="0">
            <a:spAutoFit/>
          </a:bodyPr>
          <a:lstStyle/>
          <a:p>
            <a:r>
              <a:rPr lang="en-US" sz="2400" smtClean="0">
                <a:latin typeface="Arial Rounded MT Bold" pitchFamily="34" charset="0"/>
              </a:rPr>
              <a:t>RELATIONSHIP</a:t>
            </a:r>
            <a:endParaRPr lang="en-US" sz="2400">
              <a:latin typeface="Arial Rounded MT Bold" pitchFamily="34" charset="0"/>
            </a:endParaRPr>
          </a:p>
        </p:txBody>
      </p:sp>
      <p:sp>
        <p:nvSpPr>
          <p:cNvPr id="38" name="Rounded Rectangle 37"/>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35</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 to="" calcmode="lin" valueType="num">
                                      <p:cBhvr>
                                        <p:cTn id="15" dur="1" fill="hold"/>
                                        <p:tgtEl>
                                          <p:spTgt spid="31"/>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 to="" calcmode="lin" valueType="num">
                                      <p:cBhvr>
                                        <p:cTn id="18" dur="1" fill="hold"/>
                                        <p:tgtEl>
                                          <p:spTgt spid="37"/>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138242"/>
                                        </p:tgtEl>
                                        <p:attrNameLst>
                                          <p:attrName>style.visibility</p:attrName>
                                        </p:attrNameLst>
                                      </p:cBhvr>
                                      <p:to>
                                        <p:strVal val="visible"/>
                                      </p:to>
                                    </p:set>
                                    <p:anim to="" calcmode="lin" valueType="num">
                                      <p:cBhvr>
                                        <p:cTn id="21" dur="1" fill="hold"/>
                                        <p:tgtEl>
                                          <p:spTgt spid="138242"/>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 to="" calcmode="lin" valueType="num">
                                      <p:cBhvr>
                                        <p:cTn id="24" dur="1" fill="hold"/>
                                        <p:tgtEl>
                                          <p:spTgt spid="3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9" grpId="0" animBg="1"/>
      <p:bldP spid="10" grpId="0" animBg="1"/>
      <p:bldP spid="31" grpId="0"/>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TextBox 4"/>
          <p:cNvSpPr txBox="1"/>
          <p:nvPr/>
        </p:nvSpPr>
        <p:spPr>
          <a:xfrm>
            <a:off x="214282" y="214296"/>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en-US" sz="1400" smtClean="0">
                <a:latin typeface="Arial Rounded MT Bold" pitchFamily="34" charset="0"/>
              </a:rPr>
              <a:t>HASIL PENELITIAN DAN PEMBAHASAN</a:t>
            </a:r>
            <a:endParaRPr lang="en-US" sz="1400">
              <a:latin typeface="Arial Rounded MT Bold" pitchFamily="34" charset="0"/>
            </a:endParaRPr>
          </a:p>
        </p:txBody>
      </p:sp>
      <p:graphicFrame>
        <p:nvGraphicFramePr>
          <p:cNvPr id="6" name="Table 5"/>
          <p:cNvGraphicFramePr>
            <a:graphicFrameLocks noGrp="1"/>
          </p:cNvGraphicFramePr>
          <p:nvPr/>
        </p:nvGraphicFramePr>
        <p:xfrm>
          <a:off x="214282" y="1714494"/>
          <a:ext cx="4214842" cy="1066800"/>
        </p:xfrm>
        <a:graphic>
          <a:graphicData uri="http://schemas.openxmlformats.org/drawingml/2006/table">
            <a:tbl>
              <a:tblPr/>
              <a:tblGrid>
                <a:gridCol w="353597"/>
                <a:gridCol w="1146601"/>
                <a:gridCol w="714380"/>
                <a:gridCol w="642942"/>
                <a:gridCol w="1357322"/>
              </a:tblGrid>
              <a:tr h="0">
                <a:tc>
                  <a:txBody>
                    <a:bodyPr/>
                    <a:lstStyle/>
                    <a:p>
                      <a:pPr algn="ctr">
                        <a:spcAft>
                          <a:spcPts val="0"/>
                        </a:spcAft>
                      </a:pPr>
                      <a:r>
                        <a:rPr lang="en-US" sz="1000" b="1">
                          <a:latin typeface="Arial"/>
                          <a:ea typeface="Times New Roman"/>
                        </a:rPr>
                        <a:t>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Customer_Id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a:t>
                      </a:r>
                      <a:r>
                        <a:rPr lang="en-US" sz="1000" i="1">
                          <a:latin typeface="Arial"/>
                          <a:ea typeface="Times New Roman"/>
                        </a:rPr>
                        <a:t>Customer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Customer_Name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Nama </a:t>
                      </a:r>
                      <a:r>
                        <a:rPr lang="en-US" sz="1000" i="1">
                          <a:latin typeface="Arial"/>
                          <a:ea typeface="Times New Roman"/>
                        </a:rPr>
                        <a:t>Customer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Address</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Alamat </a:t>
                      </a:r>
                      <a:r>
                        <a:rPr lang="en-US" sz="1000" i="1">
                          <a:latin typeface="Arial"/>
                          <a:ea typeface="Times New Roman"/>
                        </a:rPr>
                        <a:t>Customer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Telephone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Nomor Telepon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5</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Faxsimile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Nomor Faxsimile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6</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E-mail</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Alamat </a:t>
                      </a:r>
                      <a:r>
                        <a:rPr lang="en-US" sz="1000" i="1">
                          <a:latin typeface="Arial"/>
                          <a:ea typeface="Times New Roman"/>
                        </a:rPr>
                        <a:t>E-mail</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nvGraphicFramePr>
        <p:xfrm>
          <a:off x="142844" y="3571882"/>
          <a:ext cx="4214842" cy="914400"/>
        </p:xfrm>
        <a:graphic>
          <a:graphicData uri="http://schemas.openxmlformats.org/drawingml/2006/table">
            <a:tbl>
              <a:tblPr/>
              <a:tblGrid>
                <a:gridCol w="342900"/>
                <a:gridCol w="1028700"/>
                <a:gridCol w="685800"/>
                <a:gridCol w="680720"/>
                <a:gridCol w="1476722"/>
              </a:tblGrid>
              <a:tr h="0">
                <a:tc>
                  <a:txBody>
                    <a:bodyPr/>
                    <a:lstStyle/>
                    <a:p>
                      <a:pPr algn="ctr">
                        <a:spcAft>
                          <a:spcPts val="0"/>
                        </a:spcAft>
                      </a:pPr>
                      <a:r>
                        <a:rPr lang="en-US" sz="1000" b="1">
                          <a:latin typeface="Arial"/>
                          <a:ea typeface="Times New Roman"/>
                        </a:rPr>
                        <a:t>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RO_No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 </a:t>
                      </a:r>
                      <a:r>
                        <a:rPr lang="en-US" sz="1000" i="1">
                          <a:latin typeface="Arial"/>
                          <a:ea typeface="Times New Roman"/>
                        </a:rPr>
                        <a:t>Repair Order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RO_Date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Tanggal </a:t>
                      </a:r>
                      <a:r>
                        <a:rPr lang="en-US" sz="1000" i="1">
                          <a:latin typeface="Arial"/>
                          <a:ea typeface="Times New Roman"/>
                        </a:rPr>
                        <a:t>Repair Order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ShipDoc_No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 </a:t>
                      </a:r>
                      <a:r>
                        <a:rPr lang="en-US" sz="1000" i="1">
                          <a:latin typeface="Arial"/>
                          <a:ea typeface="Times New Roman"/>
                        </a:rPr>
                        <a:t>Shipping Document</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Customer_Id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a:t>
                      </a:r>
                      <a:r>
                        <a:rPr lang="en-US" sz="1000" i="1">
                          <a:latin typeface="Arial"/>
                          <a:ea typeface="Times New Roman"/>
                        </a:rPr>
                        <a:t>Customer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5</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Employee_Id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Karyawan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8" name="Table 7"/>
          <p:cNvGraphicFramePr>
            <a:graphicFrameLocks noGrp="1"/>
          </p:cNvGraphicFramePr>
          <p:nvPr/>
        </p:nvGraphicFramePr>
        <p:xfrm>
          <a:off x="4786314" y="1714494"/>
          <a:ext cx="4071966" cy="2286000"/>
        </p:xfrm>
        <a:graphic>
          <a:graphicData uri="http://schemas.openxmlformats.org/drawingml/2006/table">
            <a:tbl>
              <a:tblPr/>
              <a:tblGrid>
                <a:gridCol w="360950"/>
                <a:gridCol w="1067810"/>
                <a:gridCol w="642942"/>
                <a:gridCol w="642942"/>
                <a:gridCol w="1357322"/>
              </a:tblGrid>
              <a:tr h="0">
                <a:tc>
                  <a:txBody>
                    <a:bodyPr/>
                    <a:lstStyle/>
                    <a:p>
                      <a:pPr algn="ctr">
                        <a:spcAft>
                          <a:spcPts val="0"/>
                        </a:spcAft>
                      </a:pPr>
                      <a:r>
                        <a:rPr lang="en-US" sz="1000" b="1">
                          <a:latin typeface="Arial"/>
                          <a:ea typeface="Times New Roman"/>
                        </a:rPr>
                        <a:t>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Tracking_No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 </a:t>
                      </a:r>
                      <a:r>
                        <a:rPr lang="en-US" sz="1000" i="1">
                          <a:latin typeface="Arial"/>
                          <a:ea typeface="Times New Roman"/>
                        </a:rPr>
                        <a:t>Tracking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Part_Name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Nama Barang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Part_Number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20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Nomor Barang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Serial_Number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20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Serial</a:t>
                      </a:r>
                      <a:r>
                        <a:rPr lang="en-US" sz="1000">
                          <a:latin typeface="Arial"/>
                          <a:ea typeface="Times New Roman"/>
                        </a:rPr>
                        <a:t> No Barang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5</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RO_No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 </a:t>
                      </a:r>
                      <a:r>
                        <a:rPr lang="en-US" sz="1000" i="1">
                          <a:latin typeface="Arial"/>
                          <a:ea typeface="Times New Roman"/>
                        </a:rPr>
                        <a:t>Repair Order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6</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Aircraft_Callsign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6</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Registrasi Pesawat</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7</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Shop_Id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a:t>
                      </a:r>
                      <a:r>
                        <a:rPr lang="en-US" sz="1000" i="1">
                          <a:latin typeface="Arial"/>
                          <a:ea typeface="Times New Roman"/>
                        </a:rPr>
                        <a:t>Shop</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8</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Status</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6</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Status Barang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9</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Day</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Jumlah Hari</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10</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Caplist</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Capability List</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11</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Received_Date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Tanggal Penerimaan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Employee_Id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Karyawan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Customer_Id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a:t>
                      </a:r>
                      <a:r>
                        <a:rPr lang="en-US" sz="1000" i="1">
                          <a:latin typeface="Arial"/>
                          <a:ea typeface="Times New Roman"/>
                        </a:rPr>
                        <a:t>Customer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14</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BPP_No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9</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 Bukti Penyerahan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TextBox 8"/>
          <p:cNvSpPr txBox="1"/>
          <p:nvPr/>
        </p:nvSpPr>
        <p:spPr>
          <a:xfrm>
            <a:off x="214282" y="642924"/>
            <a:ext cx="2214578"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1600" smtClean="0">
                <a:latin typeface="Arial Rounded MT Bold" pitchFamily="34" charset="0"/>
              </a:rPr>
              <a:t>Perancangan Sistem</a:t>
            </a:r>
          </a:p>
        </p:txBody>
      </p:sp>
      <p:sp>
        <p:nvSpPr>
          <p:cNvPr id="152577" name="Rectangle 1"/>
          <p:cNvSpPr>
            <a:spLocks noChangeArrowheads="1"/>
          </p:cNvSpPr>
          <p:nvPr/>
        </p:nvSpPr>
        <p:spPr bwMode="auto">
          <a:xfrm>
            <a:off x="214282" y="1214428"/>
            <a:ext cx="214314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2" indent="0" algn="l" defTabSz="914400" rtl="0" eaLnBrk="1" fontAlgn="base" latinLnBrk="0" hangingPunct="1">
              <a:lnSpc>
                <a:spcPct val="100000"/>
              </a:lnSpc>
              <a:spcBef>
                <a:spcPct val="0"/>
              </a:spcBef>
              <a:spcAft>
                <a:spcPct val="0"/>
              </a:spcAft>
              <a:buClrTx/>
              <a:buSzTx/>
              <a:tabLst>
                <a:tab pos="800100" algn="l"/>
              </a:tabLst>
            </a:pPr>
            <a:r>
              <a:rPr kumimoji="0" lang="en-US" sz="14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Spesifikasi </a:t>
            </a:r>
            <a:r>
              <a:rPr kumimoji="0" lang="en-US" sz="1400" b="1"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endParaRPr kumimoji="0" lang="en-US" sz="2400" b="0" i="0" u="none" strike="noStrike" cap="none" normalizeH="0" baseline="0" smtClean="0">
              <a:ln>
                <a:noFill/>
              </a:ln>
              <a:solidFill>
                <a:schemeClr val="tx1"/>
              </a:solidFill>
              <a:effectLst/>
              <a:latin typeface="Arial" pitchFamily="34" charset="0"/>
            </a:endParaRPr>
          </a:p>
        </p:txBody>
      </p:sp>
      <p:sp>
        <p:nvSpPr>
          <p:cNvPr id="11" name="Rectangle 10"/>
          <p:cNvSpPr/>
          <p:nvPr/>
        </p:nvSpPr>
        <p:spPr>
          <a:xfrm>
            <a:off x="1428728" y="2928940"/>
            <a:ext cx="1818126"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Customer</a:t>
            </a:r>
            <a:endParaRPr lang="en-US" sz="1000">
              <a:latin typeface="Arial" pitchFamily="34" charset="0"/>
              <a:cs typeface="Arial" pitchFamily="34" charset="0"/>
            </a:endParaRPr>
          </a:p>
        </p:txBody>
      </p:sp>
      <p:sp>
        <p:nvSpPr>
          <p:cNvPr id="12" name="Rectangle 11"/>
          <p:cNvSpPr/>
          <p:nvPr/>
        </p:nvSpPr>
        <p:spPr>
          <a:xfrm>
            <a:off x="1571604" y="4643452"/>
            <a:ext cx="1590500"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Order</a:t>
            </a:r>
            <a:endParaRPr lang="en-US" sz="1000">
              <a:latin typeface="Arial" pitchFamily="34" charset="0"/>
              <a:cs typeface="Arial" pitchFamily="34" charset="0"/>
            </a:endParaRPr>
          </a:p>
        </p:txBody>
      </p:sp>
      <p:cxnSp>
        <p:nvCxnSpPr>
          <p:cNvPr id="14" name="Straight Connector 13"/>
          <p:cNvCxnSpPr/>
          <p:nvPr/>
        </p:nvCxnSpPr>
        <p:spPr>
          <a:xfrm>
            <a:off x="214282" y="1500180"/>
            <a:ext cx="871543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857884" y="4143386"/>
            <a:ext cx="2085827"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Barang Repair</a:t>
            </a:r>
            <a:endParaRPr lang="en-US" sz="1000">
              <a:latin typeface="Arial" pitchFamily="34" charset="0"/>
              <a:cs typeface="Arial" pitchFamily="34" charset="0"/>
            </a:endParaRPr>
          </a:p>
        </p:txBody>
      </p:sp>
      <p:sp>
        <p:nvSpPr>
          <p:cNvPr id="17" name="Rounded Rectangle 16"/>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36</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52577"/>
                                        </p:tgtEl>
                                        <p:attrNameLst>
                                          <p:attrName>style.visibility</p:attrName>
                                        </p:attrNameLst>
                                      </p:cBhvr>
                                      <p:to>
                                        <p:strVal val="visible"/>
                                      </p:to>
                                    </p:set>
                                    <p:anim to="" calcmode="lin" valueType="num">
                                      <p:cBhvr>
                                        <p:cTn id="15" dur="1" fill="hold"/>
                                        <p:tgtEl>
                                          <p:spTgt spid="152577"/>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to="" calcmode="lin" valueType="num">
                                      <p:cBhvr>
                                        <p:cTn id="18" dur="1" fill="hold"/>
                                        <p:tgtEl>
                                          <p:spTgt spid="1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 to="" calcmode="lin" valueType="num">
                                      <p:cBhvr>
                                        <p:cTn id="23" dur="1" fill="hold"/>
                                        <p:tgtEl>
                                          <p:spTgt spid="6"/>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to="" calcmode="lin" valueType="num">
                                      <p:cBhvr>
                                        <p:cTn id="26" dur="1" fill="hold"/>
                                        <p:tgtEl>
                                          <p:spTgt spid="11"/>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to="" calcmode="lin" valueType="num">
                                      <p:cBhvr>
                                        <p:cTn id="31" dur="1" fill="hold"/>
                                        <p:tgtEl>
                                          <p:spTgt spid="7"/>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to="" calcmode="lin" valueType="num">
                                      <p:cBhvr>
                                        <p:cTn id="34" dur="1" fill="hold"/>
                                        <p:tgtEl>
                                          <p:spTgt spid="12"/>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to="" calcmode="lin" valueType="num">
                                      <p:cBhvr>
                                        <p:cTn id="39" dur="1" fill="hold"/>
                                        <p:tgtEl>
                                          <p:spTgt spid="8"/>
                                        </p:tgtEl>
                                        <p:attrNameLst>
                                          <p:attrName/>
                                        </p:attrNameLst>
                                      </p:cBhvr>
                                    </p:anim>
                                  </p:childTnLst>
                                </p:cTn>
                              </p:par>
                              <p:par>
                                <p:cTn id="40" presetID="24"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par>
                                <p:cTn id="43" presetID="24"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to="" calcmode="lin" valueType="num">
                                      <p:cBhvr>
                                        <p:cTn id="45" dur="1" fill="hold"/>
                                        <p:tgtEl>
                                          <p:spTgt spid="1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52577" grpId="0"/>
      <p:bldP spid="11" grpId="0"/>
      <p:bldP spid="12" grpId="0"/>
      <p:bldP spid="16" grpId="0"/>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5" name="TextBox 4"/>
          <p:cNvSpPr txBox="1"/>
          <p:nvPr/>
        </p:nvSpPr>
        <p:spPr>
          <a:xfrm>
            <a:off x="214282" y="214296"/>
            <a:ext cx="3857652" cy="307777"/>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en-US" sz="1400" smtClean="0">
                <a:latin typeface="Arial Rounded MT Bold" pitchFamily="34" charset="0"/>
              </a:rPr>
              <a:t>HASIL PENELITIAN DAN PEMBAHASAN</a:t>
            </a:r>
            <a:endParaRPr lang="en-US" sz="1400">
              <a:latin typeface="Arial Rounded MT Bold" pitchFamily="34" charset="0"/>
            </a:endParaRPr>
          </a:p>
        </p:txBody>
      </p:sp>
      <p:sp>
        <p:nvSpPr>
          <p:cNvPr id="9" name="TextBox 8"/>
          <p:cNvSpPr txBox="1"/>
          <p:nvPr/>
        </p:nvSpPr>
        <p:spPr>
          <a:xfrm>
            <a:off x="214282" y="642924"/>
            <a:ext cx="2214578" cy="33855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1600" smtClean="0">
                <a:latin typeface="Arial Rounded MT Bold" pitchFamily="34" charset="0"/>
              </a:rPr>
              <a:t>Perancangan Sistem</a:t>
            </a:r>
          </a:p>
        </p:txBody>
      </p:sp>
      <p:sp>
        <p:nvSpPr>
          <p:cNvPr id="152577" name="Rectangle 1"/>
          <p:cNvSpPr>
            <a:spLocks noChangeArrowheads="1"/>
          </p:cNvSpPr>
          <p:nvPr/>
        </p:nvSpPr>
        <p:spPr bwMode="auto">
          <a:xfrm>
            <a:off x="214282" y="1214428"/>
            <a:ext cx="2143140"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2" indent="0" algn="l" defTabSz="914400" rtl="0" eaLnBrk="1" fontAlgn="base" latinLnBrk="0" hangingPunct="1">
              <a:lnSpc>
                <a:spcPct val="100000"/>
              </a:lnSpc>
              <a:spcBef>
                <a:spcPct val="0"/>
              </a:spcBef>
              <a:spcAft>
                <a:spcPct val="0"/>
              </a:spcAft>
              <a:buClrTx/>
              <a:buSzTx/>
              <a:tabLst>
                <a:tab pos="800100" algn="l"/>
              </a:tabLst>
            </a:pPr>
            <a:r>
              <a:rPr kumimoji="0" lang="en-US" sz="1400" b="1" i="0" u="none" strike="noStrike" cap="none" normalizeH="0" baseline="0" smtClean="0">
                <a:ln>
                  <a:noFill/>
                </a:ln>
                <a:solidFill>
                  <a:schemeClr val="tx1"/>
                </a:solidFill>
                <a:effectLst/>
                <a:latin typeface="Arial" pitchFamily="34" charset="0"/>
                <a:ea typeface="Times New Roman" pitchFamily="18" charset="0"/>
                <a:cs typeface="Arial" pitchFamily="34" charset="0"/>
              </a:rPr>
              <a:t>Spesifikasi </a:t>
            </a:r>
            <a:r>
              <a:rPr kumimoji="0" lang="en-US" sz="1400" b="1"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endParaRPr kumimoji="0" lang="en-US" sz="2400" b="0" i="0" u="none" strike="noStrike" cap="none" normalizeH="0" baseline="0" smtClean="0">
              <a:ln>
                <a:noFill/>
              </a:ln>
              <a:solidFill>
                <a:schemeClr val="tx1"/>
              </a:solidFill>
              <a:effectLst/>
              <a:latin typeface="Arial" pitchFamily="34" charset="0"/>
            </a:endParaRPr>
          </a:p>
        </p:txBody>
      </p:sp>
      <p:sp>
        <p:nvSpPr>
          <p:cNvPr id="11" name="Rectangle 10"/>
          <p:cNvSpPr/>
          <p:nvPr/>
        </p:nvSpPr>
        <p:spPr>
          <a:xfrm>
            <a:off x="1571604" y="2643188"/>
            <a:ext cx="1768433"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Receiver</a:t>
            </a:r>
            <a:endParaRPr lang="en-US" sz="1000">
              <a:latin typeface="Arial" pitchFamily="34" charset="0"/>
              <a:cs typeface="Arial" pitchFamily="34" charset="0"/>
            </a:endParaRPr>
          </a:p>
        </p:txBody>
      </p:sp>
      <p:sp>
        <p:nvSpPr>
          <p:cNvPr id="12" name="Rectangle 11"/>
          <p:cNvSpPr/>
          <p:nvPr/>
        </p:nvSpPr>
        <p:spPr>
          <a:xfrm>
            <a:off x="1428728" y="4500576"/>
            <a:ext cx="2058577"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Capability List</a:t>
            </a:r>
            <a:endParaRPr lang="en-US" sz="1000">
              <a:latin typeface="Arial" pitchFamily="34" charset="0"/>
              <a:cs typeface="Arial" pitchFamily="34" charset="0"/>
            </a:endParaRPr>
          </a:p>
        </p:txBody>
      </p:sp>
      <p:cxnSp>
        <p:nvCxnSpPr>
          <p:cNvPr id="14" name="Straight Connector 13"/>
          <p:cNvCxnSpPr/>
          <p:nvPr/>
        </p:nvCxnSpPr>
        <p:spPr>
          <a:xfrm>
            <a:off x="214282" y="1500180"/>
            <a:ext cx="8715436" cy="15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3" name="Table 12"/>
          <p:cNvGraphicFramePr>
            <a:graphicFrameLocks noGrp="1"/>
          </p:cNvGraphicFramePr>
          <p:nvPr/>
        </p:nvGraphicFramePr>
        <p:xfrm>
          <a:off x="285720" y="1857370"/>
          <a:ext cx="4214842" cy="609600"/>
        </p:xfrm>
        <a:graphic>
          <a:graphicData uri="http://schemas.openxmlformats.org/drawingml/2006/table">
            <a:tbl>
              <a:tblPr/>
              <a:tblGrid>
                <a:gridCol w="342900"/>
                <a:gridCol w="1257300"/>
                <a:gridCol w="685800"/>
                <a:gridCol w="680720"/>
                <a:gridCol w="1248122"/>
              </a:tblGrid>
              <a:tr h="0">
                <a:tc>
                  <a:txBody>
                    <a:bodyPr/>
                    <a:lstStyle/>
                    <a:p>
                      <a:pPr algn="ctr">
                        <a:spcAft>
                          <a:spcPts val="0"/>
                        </a:spcAft>
                      </a:pPr>
                      <a:r>
                        <a:rPr lang="en-US" sz="1000" b="1">
                          <a:latin typeface="Arial"/>
                          <a:ea typeface="Times New Roman"/>
                        </a:rPr>
                        <a:t>No</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Employee_Id</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Karyawan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Employee_Name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20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Nama Karyawan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3</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Employee_Title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40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Jabatan Karyawan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5" name="Table 14"/>
          <p:cNvGraphicFramePr>
            <a:graphicFrameLocks noGrp="1"/>
          </p:cNvGraphicFramePr>
          <p:nvPr/>
        </p:nvGraphicFramePr>
        <p:xfrm>
          <a:off x="285720" y="3357568"/>
          <a:ext cx="4214842" cy="914400"/>
        </p:xfrm>
        <a:graphic>
          <a:graphicData uri="http://schemas.openxmlformats.org/drawingml/2006/table">
            <a:tbl>
              <a:tblPr/>
              <a:tblGrid>
                <a:gridCol w="342900"/>
                <a:gridCol w="1014422"/>
                <a:gridCol w="714380"/>
                <a:gridCol w="714380"/>
                <a:gridCol w="1428760"/>
              </a:tblGrid>
              <a:tr h="0">
                <a:tc>
                  <a:txBody>
                    <a:bodyPr/>
                    <a:lstStyle/>
                    <a:p>
                      <a:pPr algn="ctr">
                        <a:spcAft>
                          <a:spcPts val="0"/>
                        </a:spcAft>
                      </a:pPr>
                      <a:r>
                        <a:rPr lang="en-US" sz="1000" b="1">
                          <a:latin typeface="Arial"/>
                          <a:ea typeface="Times New Roman"/>
                        </a:rPr>
                        <a:t>No</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Part_Number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20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Nomor Barang</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Part_Name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50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Nama Barang</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3</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Manufacturer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30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Pabrik Pembuat</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4</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CMM_ATA</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Kode Buku</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5</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Limitations</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20</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Batasan Ijin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7" name="Table 16"/>
          <p:cNvGraphicFramePr>
            <a:graphicFrameLocks noGrp="1"/>
          </p:cNvGraphicFramePr>
          <p:nvPr/>
        </p:nvGraphicFramePr>
        <p:xfrm>
          <a:off x="4786314" y="1857370"/>
          <a:ext cx="4057679" cy="457200"/>
        </p:xfrm>
        <a:graphic>
          <a:graphicData uri="http://schemas.openxmlformats.org/drawingml/2006/table">
            <a:tbl>
              <a:tblPr/>
              <a:tblGrid>
                <a:gridCol w="375998"/>
                <a:gridCol w="1018340"/>
                <a:gridCol w="783336"/>
                <a:gridCol w="705002"/>
                <a:gridCol w="1175003"/>
              </a:tblGrid>
              <a:tr h="0">
                <a:tc>
                  <a:txBody>
                    <a:bodyPr/>
                    <a:lstStyle/>
                    <a:p>
                      <a:pPr algn="ctr">
                        <a:spcAft>
                          <a:spcPts val="0"/>
                        </a:spcAft>
                      </a:pPr>
                      <a:r>
                        <a:rPr lang="en-US" sz="1000" b="1">
                          <a:latin typeface="Arial"/>
                          <a:ea typeface="Times New Roman"/>
                        </a:rPr>
                        <a:t>No</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Shop_Id</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3</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Identitas Shop</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Shop_Name</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12</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Nama Shop</a:t>
                      </a:r>
                      <a:endParaRPr lang="en-US" sz="10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8" name="Table 17"/>
          <p:cNvGraphicFramePr>
            <a:graphicFrameLocks noGrp="1"/>
          </p:cNvGraphicFramePr>
          <p:nvPr/>
        </p:nvGraphicFramePr>
        <p:xfrm>
          <a:off x="4786314" y="3357568"/>
          <a:ext cx="4057680" cy="762000"/>
        </p:xfrm>
        <a:graphic>
          <a:graphicData uri="http://schemas.openxmlformats.org/drawingml/2006/table">
            <a:tbl>
              <a:tblPr/>
              <a:tblGrid>
                <a:gridCol w="342900"/>
                <a:gridCol w="1071574"/>
                <a:gridCol w="642942"/>
                <a:gridCol w="642942"/>
                <a:gridCol w="1357322"/>
              </a:tblGrid>
              <a:tr h="0">
                <a:tc>
                  <a:txBody>
                    <a:bodyPr/>
                    <a:lstStyle/>
                    <a:p>
                      <a:pPr algn="ctr">
                        <a:spcAft>
                          <a:spcPts val="0"/>
                        </a:spcAft>
                      </a:pPr>
                      <a:r>
                        <a:rPr lang="en-US" sz="1000" b="1">
                          <a:latin typeface="Arial"/>
                          <a:ea typeface="Times New Roman"/>
                        </a:rPr>
                        <a:t>No</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Nama </a:t>
                      </a:r>
                      <a:r>
                        <a:rPr lang="en-US" sz="1000" b="1" i="1">
                          <a:latin typeface="Arial"/>
                          <a:ea typeface="Times New Roman"/>
                        </a:rPr>
                        <a:t>Field</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i="1">
                          <a:latin typeface="Arial"/>
                          <a:ea typeface="Times New Roman"/>
                        </a:rPr>
                        <a:t>Type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Panjang</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b="1">
                          <a:latin typeface="Arial"/>
                          <a:ea typeface="Times New Roman"/>
                        </a:rPr>
                        <a:t>Keterangan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1</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BPP_No</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9</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No Bukti Penyerahan</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2</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Shipment_Date</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12</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Tanggal Kirim</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3</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Received_By</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15</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Nama Penerima</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n-US" sz="1000">
                          <a:latin typeface="Arial"/>
                          <a:ea typeface="Times New Roman"/>
                        </a:rPr>
                        <a:t>4</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i="1">
                          <a:latin typeface="Arial"/>
                          <a:ea typeface="Times New Roman"/>
                        </a:rPr>
                        <a:t>Warranty</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i="1">
                          <a:latin typeface="Arial"/>
                          <a:ea typeface="Times New Roman"/>
                        </a:rPr>
                        <a:t>varchar</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a:latin typeface="Arial"/>
                          <a:ea typeface="Times New Roman"/>
                        </a:rPr>
                        <a:t>3</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000">
                          <a:latin typeface="Arial"/>
                          <a:ea typeface="Times New Roman"/>
                        </a:rPr>
                        <a:t>Garansi Barang</a:t>
                      </a:r>
                      <a:endParaRPr lang="en-US" sz="105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 name="Rectangle 18"/>
          <p:cNvSpPr/>
          <p:nvPr/>
        </p:nvSpPr>
        <p:spPr>
          <a:xfrm>
            <a:off x="6000760" y="2643188"/>
            <a:ext cx="1560043"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Shop</a:t>
            </a:r>
            <a:endParaRPr lang="en-US" sz="1000">
              <a:latin typeface="Arial" pitchFamily="34" charset="0"/>
              <a:cs typeface="Arial" pitchFamily="34" charset="0"/>
            </a:endParaRPr>
          </a:p>
        </p:txBody>
      </p:sp>
      <p:sp>
        <p:nvSpPr>
          <p:cNvPr id="20" name="Rectangle 19"/>
          <p:cNvSpPr/>
          <p:nvPr/>
        </p:nvSpPr>
        <p:spPr>
          <a:xfrm>
            <a:off x="5857884" y="4500576"/>
            <a:ext cx="1802096" cy="246221"/>
          </a:xfrm>
          <a:prstGeom prst="rect">
            <a:avLst/>
          </a:prstGeom>
        </p:spPr>
        <p:txBody>
          <a:bodyPr wrap="none">
            <a:spAutoFit/>
          </a:bodyPr>
          <a:lstStyle/>
          <a:p>
            <a:pPr algn="ctr"/>
            <a:r>
              <a:rPr lang="en-US" sz="1000" smtClean="0">
                <a:latin typeface="Arial" pitchFamily="34" charset="0"/>
                <a:cs typeface="Arial" pitchFamily="34" charset="0"/>
              </a:rPr>
              <a:t>Struktur </a:t>
            </a:r>
            <a:r>
              <a:rPr lang="en-US" sz="1000" i="1" smtClean="0">
                <a:latin typeface="Arial" pitchFamily="34" charset="0"/>
                <a:cs typeface="Arial" pitchFamily="34" charset="0"/>
              </a:rPr>
              <a:t>File</a:t>
            </a:r>
            <a:r>
              <a:rPr lang="en-US" sz="1000" smtClean="0">
                <a:latin typeface="Arial" pitchFamily="34" charset="0"/>
                <a:cs typeface="Arial" pitchFamily="34" charset="0"/>
              </a:rPr>
              <a:t> Tabel </a:t>
            </a:r>
            <a:r>
              <a:rPr lang="en-US" sz="1000" i="1" smtClean="0">
                <a:latin typeface="Arial" pitchFamily="34" charset="0"/>
                <a:cs typeface="Arial" pitchFamily="34" charset="0"/>
              </a:rPr>
              <a:t>Shipment</a:t>
            </a:r>
            <a:endParaRPr lang="en-US" sz="1000">
              <a:latin typeface="Arial" pitchFamily="34" charset="0"/>
              <a:cs typeface="Arial" pitchFamily="34" charset="0"/>
            </a:endParaRPr>
          </a:p>
        </p:txBody>
      </p:sp>
      <p:sp>
        <p:nvSpPr>
          <p:cNvPr id="21" name="Rounded Rectangle 20"/>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37</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to="" calcmode="lin" valueType="num">
                                      <p:cBhvr>
                                        <p:cTn id="10" dur="1" fill="hold"/>
                                        <p:tgtEl>
                                          <p:spTgt spid="9"/>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52577"/>
                                        </p:tgtEl>
                                        <p:attrNameLst>
                                          <p:attrName>style.visibility</p:attrName>
                                        </p:attrNameLst>
                                      </p:cBhvr>
                                      <p:to>
                                        <p:strVal val="visible"/>
                                      </p:to>
                                    </p:set>
                                    <p:anim to="" calcmode="lin" valueType="num">
                                      <p:cBhvr>
                                        <p:cTn id="15" dur="1" fill="hold"/>
                                        <p:tgtEl>
                                          <p:spTgt spid="152577"/>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to="" calcmode="lin" valueType="num">
                                      <p:cBhvr>
                                        <p:cTn id="18" dur="1" fill="hold"/>
                                        <p:tgtEl>
                                          <p:spTgt spid="14"/>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to="" calcmode="lin" valueType="num">
                                      <p:cBhvr>
                                        <p:cTn id="23" dur="1" fill="hold"/>
                                        <p:tgtEl>
                                          <p:spTgt spid="13"/>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 to="" calcmode="lin" valueType="num">
                                      <p:cBhvr>
                                        <p:cTn id="26" dur="1" fill="hold"/>
                                        <p:tgtEl>
                                          <p:spTgt spid="11"/>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to="" calcmode="lin" valueType="num">
                                      <p:cBhvr>
                                        <p:cTn id="31" dur="1" fill="hold"/>
                                        <p:tgtEl>
                                          <p:spTgt spid="15"/>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 to="" calcmode="lin" valueType="num">
                                      <p:cBhvr>
                                        <p:cTn id="34" dur="1" fill="hold"/>
                                        <p:tgtEl>
                                          <p:spTgt spid="12"/>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 to="" calcmode="lin" valueType="num">
                                      <p:cBhvr>
                                        <p:cTn id="39" dur="1" fill="hold"/>
                                        <p:tgtEl>
                                          <p:spTgt spid="17"/>
                                        </p:tgtEl>
                                        <p:attrNameLst>
                                          <p:attrName/>
                                        </p:attrNameLst>
                                      </p:cBhvr>
                                    </p:anim>
                                  </p:childTnLst>
                                </p:cTn>
                              </p:par>
                              <p:par>
                                <p:cTn id="40" presetID="24"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 to="" calcmode="lin" valueType="num">
                                      <p:cBhvr>
                                        <p:cTn id="42" dur="1" fill="hold"/>
                                        <p:tgtEl>
                                          <p:spTgt spid="19"/>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 to="" calcmode="lin" valueType="num">
                                      <p:cBhvr>
                                        <p:cTn id="47" dur="1" fill="hold"/>
                                        <p:tgtEl>
                                          <p:spTgt spid="18"/>
                                        </p:tgtEl>
                                        <p:attrNameLst>
                                          <p:attrName/>
                                        </p:attrNameLst>
                                      </p:cBhvr>
                                    </p:anim>
                                  </p:childTnLst>
                                </p:cTn>
                              </p:par>
                              <p:par>
                                <p:cTn id="48" presetID="24" presetClass="entr" presetSubtype="0" fill="hold" grpId="0" nodeType="withEffect">
                                  <p:stCondLst>
                                    <p:cond delay="0"/>
                                  </p:stCondLst>
                                  <p:childTnLst>
                                    <p:set>
                                      <p:cBhvr>
                                        <p:cTn id="49" dur="1" fill="hold">
                                          <p:stCondLst>
                                            <p:cond delay="0"/>
                                          </p:stCondLst>
                                        </p:cTn>
                                        <p:tgtEl>
                                          <p:spTgt spid="20"/>
                                        </p:tgtEl>
                                        <p:attrNameLst>
                                          <p:attrName>style.visibility</p:attrName>
                                        </p:attrNameLst>
                                      </p:cBhvr>
                                      <p:to>
                                        <p:strVal val="visible"/>
                                      </p:to>
                                    </p:set>
                                    <p:anim to="" calcmode="lin" valueType="num">
                                      <p:cBhvr>
                                        <p:cTn id="50" dur="1" fill="hold"/>
                                        <p:tgtEl>
                                          <p:spTgt spid="20"/>
                                        </p:tgtEl>
                                        <p:attrNameLst>
                                          <p:attrName/>
                                        </p:attrNameLst>
                                      </p:cBhvr>
                                    </p:anim>
                                  </p:childTnLst>
                                </p:cTn>
                              </p:par>
                              <p:par>
                                <p:cTn id="51" presetID="24" presetClass="entr" presetSubtype="0"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to="" calcmode="lin" valueType="num">
                                      <p:cBhvr>
                                        <p:cTn id="53" dur="1" fill="hold"/>
                                        <p:tgtEl>
                                          <p:spTgt spid="2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52577" grpId="0"/>
      <p:bldP spid="11" grpId="0"/>
      <p:bldP spid="12" grpId="0"/>
      <p:bldP spid="19" grpId="0"/>
      <p:bldP spid="20" grpId="0"/>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12" name="Rectangle 11"/>
          <p:cNvSpPr/>
          <p:nvPr/>
        </p:nvSpPr>
        <p:spPr>
          <a:xfrm>
            <a:off x="6643702" y="785800"/>
            <a:ext cx="1857388" cy="17859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357950" y="1000114"/>
            <a:ext cx="1857388" cy="178595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14282" y="1214428"/>
            <a:ext cx="7715304" cy="3500462"/>
          </a:xfrm>
          <a:prstGeom prst="rect">
            <a:avLst/>
          </a:prstGeom>
          <a:solidFill>
            <a:srgbClr val="00B0F0"/>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642924"/>
            <a:ext cx="3643338" cy="338554"/>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sp>
        <p:nvSpPr>
          <p:cNvPr id="166913" name="Rectangle 1"/>
          <p:cNvSpPr>
            <a:spLocks noChangeArrowheads="1"/>
          </p:cNvSpPr>
          <p:nvPr/>
        </p:nvSpPr>
        <p:spPr bwMode="auto">
          <a:xfrm>
            <a:off x="214282" y="1214428"/>
            <a:ext cx="757242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algn="just"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Perancangan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software</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merupakan suatu langkah membuat desain wajah program aplikasi yang nantinya ditampilkan di layar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monitor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Dengan adanya perancangan ini, seorang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programmer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dapat membuat rancangan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software</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sama dengan desain yang di inginkan oleh seorang analis sistem.</a:t>
            </a:r>
          </a:p>
          <a:p>
            <a:pPr marL="0" marR="0" lvl="0" algn="just" defTabSz="914400" rtl="0" eaLnBrk="1" fontAlgn="base"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Rounded MT Bold"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Pada tahap perancangan ini sebuah tampilan dirancang sedemikian rupa sehingga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user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dapat dengan mudah menjalankan program aplikasi tanpa kesulitan-kesulitan. Tampilan-tampilan ini berupa struktur menu yang terdiri dari tombol-tombol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(button)</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atau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hyperlink</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yang apabila panah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mouse</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diarahkan dapat berubah dan apabila di klik dapat berpindah ke struktur menu yang lainnya.</a:t>
            </a:r>
          </a:p>
          <a:p>
            <a:pPr marL="0" marR="0" lvl="0" algn="just"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tx1"/>
              </a:solidFill>
              <a:effectLst/>
              <a:latin typeface="Arial Rounded MT Bold" pitchFamily="34" charset="0"/>
            </a:endParaRPr>
          </a:p>
          <a:p>
            <a:pPr marL="0" marR="0" lvl="0" algn="just"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Pada program aplikasi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database</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barang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repair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ini ada dua menu yang dirancang diantaranya menu</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admin</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dimana seorang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admin</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mengetikkan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username</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dan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password</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agar dapat masuk ke dalam program aplikasi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database </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barang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repair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untuk melakukan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update</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dan menu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user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dimana seorang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user</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dapat menginput data barang </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repair </a:t>
            </a:r>
            <a:r>
              <a:rPr kumimoji="0" lang="en-US" sz="1400" b="0" i="0"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pada</a:t>
            </a:r>
            <a:r>
              <a:rPr kumimoji="0" lang="en-US" sz="1400" b="0" i="1" u="none" strike="noStrike" cap="none" normalizeH="0" baseline="0" smtClean="0">
                <a:ln>
                  <a:noFill/>
                </a:ln>
                <a:solidFill>
                  <a:schemeClr val="tx1"/>
                </a:solidFill>
                <a:effectLst/>
                <a:latin typeface="Arial Rounded MT Bold" pitchFamily="34" charset="0"/>
                <a:ea typeface="Times New Roman" pitchFamily="18" charset="0"/>
                <a:cs typeface="Arial" pitchFamily="34" charset="0"/>
              </a:rPr>
              <a:t> Form Entry Barang Repair.</a:t>
            </a:r>
            <a:endParaRPr kumimoji="0" lang="en-US" sz="2400" b="0" i="0" u="none" strike="noStrike" cap="none" normalizeH="0" baseline="0" smtClean="0">
              <a:ln>
                <a:noFill/>
              </a:ln>
              <a:solidFill>
                <a:schemeClr val="tx1"/>
              </a:solidFill>
              <a:effectLst/>
              <a:latin typeface="Arial Rounded MT Bold" pitchFamily="34" charset="0"/>
            </a:endParaRPr>
          </a:p>
        </p:txBody>
      </p:sp>
      <p:sp>
        <p:nvSpPr>
          <p:cNvPr id="13" name="Rounded Rectangle 12"/>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38</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66913"/>
                                        </p:tgtEl>
                                        <p:attrNameLst>
                                          <p:attrName>style.visibility</p:attrName>
                                        </p:attrNameLst>
                                      </p:cBhvr>
                                      <p:to>
                                        <p:strVal val="visible"/>
                                      </p:to>
                                    </p:set>
                                    <p:anim to="" calcmode="lin" valueType="num">
                                      <p:cBhvr>
                                        <p:cTn id="15" dur="1" fill="hold"/>
                                        <p:tgtEl>
                                          <p:spTgt spid="166913"/>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to="" calcmode="lin" valueType="num">
                                      <p:cBhvr>
                                        <p:cTn id="18" dur="1" fill="hold"/>
                                        <p:tgtEl>
                                          <p:spTgt spid="9"/>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to="" calcmode="lin" valueType="num">
                                      <p:cBhvr>
                                        <p:cTn id="21" dur="1" fill="hold"/>
                                        <p:tgtEl>
                                          <p:spTgt spid="11"/>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to="" calcmode="lin" valueType="num">
                                      <p:cBhvr>
                                        <p:cTn id="24" dur="1" fill="hold"/>
                                        <p:tgtEl>
                                          <p:spTgt spid="12"/>
                                        </p:tgtEl>
                                        <p:attrNameLst>
                                          <p:attrName/>
                                        </p:attrNameLst>
                                      </p:cBhvr>
                                    </p:anim>
                                  </p:childTnLst>
                                </p:cTn>
                              </p:par>
                              <p:par>
                                <p:cTn id="25" presetID="24"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9" grpId="0" animBg="1"/>
      <p:bldP spid="6" grpId="0" animBg="1"/>
      <p:bldP spid="7" grpId="0" animBg="1"/>
      <p:bldP spid="166913" grpId="0"/>
      <p:bldP spid="1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642924"/>
            <a:ext cx="3643338" cy="338554"/>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167938" name="Picture 2" descr="Gambar 4"/>
          <p:cNvPicPr>
            <a:picLocks noChangeAspect="1" noChangeArrowheads="1"/>
          </p:cNvPicPr>
          <p:nvPr/>
        </p:nvPicPr>
        <p:blipFill>
          <a:blip r:embed="rId2"/>
          <a:srcRect/>
          <a:stretch>
            <a:fillRect/>
          </a:stretch>
        </p:blipFill>
        <p:spPr bwMode="auto">
          <a:xfrm>
            <a:off x="1928794" y="1357304"/>
            <a:ext cx="5038725" cy="2914650"/>
          </a:xfrm>
          <a:prstGeom prst="rect">
            <a:avLst/>
          </a:prstGeom>
          <a:noFill/>
          <a:ln w="9525">
            <a:noFill/>
            <a:miter lim="800000"/>
            <a:headEnd/>
            <a:tailEnd/>
          </a:ln>
        </p:spPr>
      </p:pic>
      <p:sp>
        <p:nvSpPr>
          <p:cNvPr id="13" name="TextBox 12"/>
          <p:cNvSpPr txBox="1"/>
          <p:nvPr/>
        </p:nvSpPr>
        <p:spPr>
          <a:xfrm>
            <a:off x="3643306" y="4500576"/>
            <a:ext cx="1326004" cy="369332"/>
          </a:xfrm>
          <a:prstGeom prst="rect">
            <a:avLst/>
          </a:prstGeom>
          <a:noFill/>
        </p:spPr>
        <p:txBody>
          <a:bodyPr wrap="none" rtlCol="0">
            <a:spAutoFit/>
          </a:bodyPr>
          <a:lstStyle/>
          <a:p>
            <a:r>
              <a:rPr lang="en-US" smtClean="0"/>
              <a:t>Menu Login</a:t>
            </a:r>
            <a:endParaRPr lang="en-US"/>
          </a:p>
        </p:txBody>
      </p:sp>
      <p:sp>
        <p:nvSpPr>
          <p:cNvPr id="14" name="TextBox 13"/>
          <p:cNvSpPr txBox="1"/>
          <p:nvPr/>
        </p:nvSpPr>
        <p:spPr>
          <a:xfrm>
            <a:off x="6072198" y="571486"/>
            <a:ext cx="2090316" cy="523220"/>
          </a:xfrm>
          <a:prstGeom prst="rect">
            <a:avLst/>
          </a:prstGeom>
          <a:solidFill>
            <a:srgbClr val="92D050"/>
          </a:solidFill>
        </p:spPr>
        <p:txBody>
          <a:bodyPr wrap="none" rtlCol="0">
            <a:spAutoFit/>
          </a:bodyPr>
          <a:lstStyle/>
          <a:p>
            <a:r>
              <a:rPr lang="en-US" sz="2800" smtClean="0">
                <a:solidFill>
                  <a:schemeClr val="bg1"/>
                </a:solidFill>
              </a:rPr>
              <a:t>Menu Admin</a:t>
            </a:r>
            <a:endParaRPr lang="en-US" sz="2800">
              <a:solidFill>
                <a:schemeClr val="bg1"/>
              </a:solidFill>
            </a:endParaRPr>
          </a:p>
        </p:txBody>
      </p:sp>
      <p:sp>
        <p:nvSpPr>
          <p:cNvPr id="15" name="Rounded Rectangle 14"/>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39</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to="" calcmode="lin" valueType="num">
                                      <p:cBhvr>
                                        <p:cTn id="15" dur="1" fill="hold"/>
                                        <p:tgtEl>
                                          <p:spTgt spid="14"/>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67938"/>
                                        </p:tgtEl>
                                        <p:attrNameLst>
                                          <p:attrName>style.visibility</p:attrName>
                                        </p:attrNameLst>
                                      </p:cBhvr>
                                      <p:to>
                                        <p:strVal val="visible"/>
                                      </p:to>
                                    </p:set>
                                    <p:anim to="" calcmode="lin" valueType="num">
                                      <p:cBhvr>
                                        <p:cTn id="18" dur="1" fill="hold"/>
                                        <p:tgtEl>
                                          <p:spTgt spid="167938"/>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to="" calcmode="lin" valueType="num">
                                      <p:cBhvr>
                                        <p:cTn id="21" dur="1" fill="hold"/>
                                        <p:tgtEl>
                                          <p:spTgt spid="13"/>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 to="" calcmode="lin" valueType="num">
                                      <p:cBhvr>
                                        <p:cTn id="24" dur="1" fill="hold"/>
                                        <p:tgtEl>
                                          <p:spTgt spid="1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3" grpId="0"/>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76200"/>
            <a:ext cx="7534300" cy="1047750"/>
          </a:xfrm>
        </p:spPr>
        <p:txBody>
          <a:bodyPr anchor="b">
            <a:normAutofit/>
          </a:bodyPr>
          <a:lstStyle>
            <a:extLst/>
          </a:lstStyle>
          <a:p>
            <a:pPr algn="r"/>
            <a:r>
              <a:rPr lang="en-US" smtClean="0"/>
              <a:t>Latar Belakang Masalah</a:t>
            </a:r>
            <a:endParaRPr lang="en-US" dirty="0"/>
          </a:p>
        </p:txBody>
      </p:sp>
      <p:sp>
        <p:nvSpPr>
          <p:cNvPr id="3" name="Rectangle 2"/>
          <p:cNvSpPr>
            <a:spLocks noGrp="1"/>
          </p:cNvSpPr>
          <p:nvPr>
            <p:ph type="body" idx="1"/>
          </p:nvPr>
        </p:nvSpPr>
        <p:spPr>
          <a:xfrm>
            <a:off x="609600" y="1504950"/>
            <a:ext cx="7962928" cy="3067050"/>
          </a:xfrm>
        </p:spPr>
        <p:txBody>
          <a:bodyPr>
            <a:normAutofit lnSpcReduction="10000"/>
          </a:bodyPr>
          <a:lstStyle>
            <a:extLst/>
          </a:lstStyle>
          <a:p>
            <a:pPr marL="342900" indent="-342900">
              <a:buClrTx/>
              <a:buSzPct val="100000"/>
              <a:buFont typeface="+mj-lt"/>
              <a:buAutoNum type="arabicPeriod"/>
            </a:pPr>
            <a:r>
              <a:rPr lang="en-US" smtClean="0">
                <a:solidFill>
                  <a:schemeClr val="bg1"/>
                </a:solidFill>
              </a:rPr>
              <a:t>Persaingan  dunia usaha terutama di dunia penerbangan yang semakin ketat akhir-akhir ini.</a:t>
            </a:r>
          </a:p>
          <a:p>
            <a:pPr marL="342900" indent="-342900">
              <a:buClrTx/>
              <a:buSzPct val="100000"/>
              <a:buFont typeface="+mj-lt"/>
              <a:buAutoNum type="arabicPeriod"/>
            </a:pPr>
            <a:r>
              <a:rPr lang="en-US" smtClean="0">
                <a:solidFill>
                  <a:schemeClr val="bg1"/>
                </a:solidFill>
              </a:rPr>
              <a:t>Permintaan pasar dalam hal kecepatan pelayanan tepat waktu diiringi oleh kualitas setiap barang repair.</a:t>
            </a:r>
          </a:p>
          <a:p>
            <a:pPr marL="342900" indent="-342900">
              <a:buClrTx/>
              <a:buSzPct val="100000"/>
              <a:buFont typeface="+mj-lt"/>
              <a:buAutoNum type="arabicPeriod"/>
            </a:pPr>
            <a:r>
              <a:rPr lang="en-US" smtClean="0">
                <a:solidFill>
                  <a:schemeClr val="bg1"/>
                </a:solidFill>
              </a:rPr>
              <a:t>Kebutuhan suatu program aplikasi komputer yang dapat memonitor setiap status barang repair yang sedang dikerjakan.</a:t>
            </a:r>
          </a:p>
          <a:p>
            <a:pPr marL="342900" indent="-342900">
              <a:buClrTx/>
              <a:buSzPct val="100000"/>
              <a:buFont typeface="+mj-lt"/>
              <a:buAutoNum type="arabicPeriod"/>
            </a:pPr>
            <a:r>
              <a:rPr lang="en-US" smtClean="0">
                <a:solidFill>
                  <a:schemeClr val="bg1"/>
                </a:solidFill>
              </a:rPr>
              <a:t>Tidak update (mutakhir) nya data barang yang sedang dikerjakan sekarang ini menimbulkan masalah antar bagian di perusahaan.</a:t>
            </a:r>
          </a:p>
          <a:p>
            <a:pPr marL="342900" indent="-342900">
              <a:buClrTx/>
              <a:buFont typeface="+mj-lt"/>
              <a:buAutoNum type="arabicPeriod"/>
            </a:pPr>
            <a:endParaRPr lang="en-US" smtClean="0">
              <a:solidFill>
                <a:schemeClr val="tx1"/>
              </a:solidFill>
            </a:endParaRPr>
          </a:p>
          <a:p>
            <a:pPr marL="342900" indent="-342900">
              <a:buAutoNum type="arabicPeriod"/>
            </a:pPr>
            <a:endParaRPr lang="en-US" dirty="0"/>
          </a:p>
        </p:txBody>
      </p:sp>
      <p:sp>
        <p:nvSpPr>
          <p:cNvPr id="9" name="Rounded Rectangle 8"/>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a:t>
            </a:r>
            <a:endParaRPr lang="en-US">
              <a:latin typeface="Arial Rounded MT Bold" pitchFamily="34" charset="0"/>
              <a:cs typeface="Proxy 7" pitchFamily="2" charset="0"/>
            </a:endParaRPr>
          </a:p>
        </p:txBody>
      </p:sp>
      <p:sp>
        <p:nvSpPr>
          <p:cNvPr id="10" name="TextBox 9"/>
          <p:cNvSpPr txBox="1"/>
          <p:nvPr/>
        </p:nvSpPr>
        <p:spPr>
          <a:xfrm>
            <a:off x="142844" y="142858"/>
            <a:ext cx="1626920"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mtClean="0"/>
              <a:t>PENDAHULUAN</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2000"/>
                                        <p:tgtEl>
                                          <p:spTgt spid="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heckerboard(across)">
                                      <p:cBhvr>
                                        <p:cTn id="10" dur="2000"/>
                                        <p:tgtEl>
                                          <p:spTgt spid="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checkerboard(across)">
                                      <p:cBhvr>
                                        <p:cTn id="13" dur="20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checkerboard(across)">
                                      <p:cBhvr>
                                        <p:cTn id="18" dur="2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checkerboard(across)">
                                      <p:cBhvr>
                                        <p:cTn id="23" dur="2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checkerboard(across)">
                                      <p:cBhvr>
                                        <p:cTn id="28" dur="2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checkerboard(across)">
                                      <p:cBhvr>
                                        <p:cTn id="33" dur="2000"/>
                                        <p:tgtEl>
                                          <p:spTgt spid="3">
                                            <p:txEl>
                                              <p:pRg st="3" end="3"/>
                                            </p:txEl>
                                          </p:spTgt>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checkerboard(across)">
                                      <p:cBhvr>
                                        <p:cTn id="3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642924"/>
            <a:ext cx="3643338" cy="338554"/>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168962" name="Picture 2" descr="Gambar 4"/>
          <p:cNvPicPr>
            <a:picLocks noChangeAspect="1" noChangeArrowheads="1"/>
          </p:cNvPicPr>
          <p:nvPr/>
        </p:nvPicPr>
        <p:blipFill>
          <a:blip r:embed="rId2"/>
          <a:srcRect/>
          <a:stretch>
            <a:fillRect/>
          </a:stretch>
        </p:blipFill>
        <p:spPr bwMode="auto">
          <a:xfrm>
            <a:off x="214281" y="1428742"/>
            <a:ext cx="4217233" cy="2857520"/>
          </a:xfrm>
          <a:prstGeom prst="rect">
            <a:avLst/>
          </a:prstGeom>
          <a:noFill/>
          <a:ln w="9525">
            <a:noFill/>
            <a:miter lim="800000"/>
            <a:headEnd/>
            <a:tailEnd/>
          </a:ln>
        </p:spPr>
      </p:pic>
      <p:pic>
        <p:nvPicPr>
          <p:cNvPr id="168963" name="Picture 3" descr="Gambar 4"/>
          <p:cNvPicPr>
            <a:picLocks noChangeAspect="1" noChangeArrowheads="1"/>
          </p:cNvPicPr>
          <p:nvPr/>
        </p:nvPicPr>
        <p:blipFill>
          <a:blip r:embed="rId3"/>
          <a:srcRect/>
          <a:stretch>
            <a:fillRect/>
          </a:stretch>
        </p:blipFill>
        <p:spPr bwMode="auto">
          <a:xfrm>
            <a:off x="4643438" y="1428741"/>
            <a:ext cx="4214842" cy="2855901"/>
          </a:xfrm>
          <a:prstGeom prst="rect">
            <a:avLst/>
          </a:prstGeom>
          <a:noFill/>
          <a:ln w="9525">
            <a:noFill/>
            <a:miter lim="800000"/>
            <a:headEnd/>
            <a:tailEnd/>
          </a:ln>
        </p:spPr>
      </p:pic>
      <p:sp>
        <p:nvSpPr>
          <p:cNvPr id="10" name="TextBox 9"/>
          <p:cNvSpPr txBox="1"/>
          <p:nvPr/>
        </p:nvSpPr>
        <p:spPr>
          <a:xfrm>
            <a:off x="1214414" y="4429138"/>
            <a:ext cx="2231188" cy="369332"/>
          </a:xfrm>
          <a:prstGeom prst="rect">
            <a:avLst/>
          </a:prstGeom>
          <a:noFill/>
        </p:spPr>
        <p:txBody>
          <a:bodyPr wrap="none" rtlCol="0">
            <a:spAutoFit/>
          </a:bodyPr>
          <a:lstStyle/>
          <a:p>
            <a:r>
              <a:rPr lang="en-US" smtClean="0"/>
              <a:t>Form Input Customer</a:t>
            </a:r>
            <a:endParaRPr lang="en-US"/>
          </a:p>
        </p:txBody>
      </p:sp>
      <p:sp>
        <p:nvSpPr>
          <p:cNvPr id="11" name="TextBox 10"/>
          <p:cNvSpPr txBox="1"/>
          <p:nvPr/>
        </p:nvSpPr>
        <p:spPr>
          <a:xfrm>
            <a:off x="5715008" y="4429138"/>
            <a:ext cx="2106795" cy="369332"/>
          </a:xfrm>
          <a:prstGeom prst="rect">
            <a:avLst/>
          </a:prstGeom>
          <a:noFill/>
        </p:spPr>
        <p:txBody>
          <a:bodyPr wrap="none" rtlCol="0">
            <a:spAutoFit/>
          </a:bodyPr>
          <a:lstStyle/>
          <a:p>
            <a:r>
              <a:rPr lang="en-US" smtClean="0"/>
              <a:t>Form Edit Customer</a:t>
            </a:r>
            <a:endParaRPr lang="en-US"/>
          </a:p>
        </p:txBody>
      </p:sp>
      <p:sp>
        <p:nvSpPr>
          <p:cNvPr id="12" name="TextBox 11"/>
          <p:cNvSpPr txBox="1"/>
          <p:nvPr/>
        </p:nvSpPr>
        <p:spPr>
          <a:xfrm>
            <a:off x="6072198" y="571486"/>
            <a:ext cx="2090316" cy="523220"/>
          </a:xfrm>
          <a:prstGeom prst="rect">
            <a:avLst/>
          </a:prstGeom>
          <a:solidFill>
            <a:srgbClr val="92D050"/>
          </a:solidFill>
        </p:spPr>
        <p:txBody>
          <a:bodyPr wrap="none" rtlCol="0">
            <a:spAutoFit/>
          </a:bodyPr>
          <a:lstStyle/>
          <a:p>
            <a:r>
              <a:rPr lang="en-US" sz="2800" smtClean="0">
                <a:solidFill>
                  <a:schemeClr val="bg1"/>
                </a:solidFill>
              </a:rPr>
              <a:t>Menu Admin</a:t>
            </a:r>
            <a:endParaRPr lang="en-US" sz="2800">
              <a:solidFill>
                <a:schemeClr val="bg1"/>
              </a:solidFill>
            </a:endParaRPr>
          </a:p>
        </p:txBody>
      </p:sp>
      <p:sp>
        <p:nvSpPr>
          <p:cNvPr id="13" name="Rounded Rectangle 12"/>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40</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to="" calcmode="lin" valueType="num">
                                      <p:cBhvr>
                                        <p:cTn id="15" dur="1" fill="hold"/>
                                        <p:tgtEl>
                                          <p:spTgt spid="12"/>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168962"/>
                                        </p:tgtEl>
                                        <p:attrNameLst>
                                          <p:attrName>style.visibility</p:attrName>
                                        </p:attrNameLst>
                                      </p:cBhvr>
                                      <p:to>
                                        <p:strVal val="visible"/>
                                      </p:to>
                                    </p:set>
                                    <p:anim to="" calcmode="lin" valueType="num">
                                      <p:cBhvr>
                                        <p:cTn id="20" dur="1" fill="hold"/>
                                        <p:tgtEl>
                                          <p:spTgt spid="168962"/>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to="" calcmode="lin" valueType="num">
                                      <p:cBhvr>
                                        <p:cTn id="23" dur="1" fill="hold"/>
                                        <p:tgtEl>
                                          <p:spTgt spid="10"/>
                                        </p:tgtEl>
                                        <p:attrNameLst>
                                          <p:attrName/>
                                        </p:attrNameLst>
                                      </p:cBhvr>
                                    </p:anim>
                                  </p:childTnLst>
                                </p:cTn>
                              </p:par>
                            </p:childTnLst>
                          </p:cTn>
                        </p:par>
                      </p:childTnLst>
                    </p:cTn>
                  </p:par>
                  <p:par>
                    <p:cTn id="24" fill="hold">
                      <p:stCondLst>
                        <p:cond delay="indefinite"/>
                      </p:stCondLst>
                      <p:childTnLst>
                        <p:par>
                          <p:cTn id="25" fill="hold">
                            <p:stCondLst>
                              <p:cond delay="0"/>
                            </p:stCondLst>
                            <p:childTnLst>
                              <p:par>
                                <p:cTn id="26" presetID="24" presetClass="entr" presetSubtype="0" fill="hold" nodeType="clickEffect">
                                  <p:stCondLst>
                                    <p:cond delay="0"/>
                                  </p:stCondLst>
                                  <p:childTnLst>
                                    <p:set>
                                      <p:cBhvr>
                                        <p:cTn id="27" dur="1" fill="hold">
                                          <p:stCondLst>
                                            <p:cond delay="0"/>
                                          </p:stCondLst>
                                        </p:cTn>
                                        <p:tgtEl>
                                          <p:spTgt spid="168963"/>
                                        </p:tgtEl>
                                        <p:attrNameLst>
                                          <p:attrName>style.visibility</p:attrName>
                                        </p:attrNameLst>
                                      </p:cBhvr>
                                      <p:to>
                                        <p:strVal val="visible"/>
                                      </p:to>
                                    </p:set>
                                    <p:anim to="" calcmode="lin" valueType="num">
                                      <p:cBhvr>
                                        <p:cTn id="28" dur="1" fill="hold"/>
                                        <p:tgtEl>
                                          <p:spTgt spid="168963"/>
                                        </p:tgtEl>
                                        <p:attrNameLst>
                                          <p:attrName/>
                                        </p:attrNameLst>
                                      </p:cBhvr>
                                    </p:anim>
                                  </p:childTnLst>
                                </p:cTn>
                              </p:par>
                              <p:par>
                                <p:cTn id="29" presetID="24"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to="" calcmode="lin" valueType="num">
                                      <p:cBhvr>
                                        <p:cTn id="31" dur="1" fill="hold"/>
                                        <p:tgtEl>
                                          <p:spTgt spid="11"/>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 to="" calcmode="lin" valueType="num">
                                      <p:cBhvr>
                                        <p:cTn id="34"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p:bldP spid="11" grpId="0"/>
      <p:bldP spid="12" grpId="0"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642924"/>
            <a:ext cx="3643338" cy="338554"/>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169986" name="Picture 2" descr="Gambar 4"/>
          <p:cNvPicPr>
            <a:picLocks noChangeAspect="1" noChangeArrowheads="1"/>
          </p:cNvPicPr>
          <p:nvPr/>
        </p:nvPicPr>
        <p:blipFill>
          <a:blip r:embed="rId2"/>
          <a:srcRect/>
          <a:stretch>
            <a:fillRect/>
          </a:stretch>
        </p:blipFill>
        <p:spPr bwMode="auto">
          <a:xfrm>
            <a:off x="1857356" y="1357304"/>
            <a:ext cx="5113718" cy="3000396"/>
          </a:xfrm>
          <a:prstGeom prst="rect">
            <a:avLst/>
          </a:prstGeom>
          <a:noFill/>
          <a:ln w="9525">
            <a:noFill/>
            <a:miter lim="800000"/>
            <a:headEnd/>
            <a:tailEnd/>
          </a:ln>
        </p:spPr>
      </p:pic>
      <p:sp>
        <p:nvSpPr>
          <p:cNvPr id="8" name="TextBox 7"/>
          <p:cNvSpPr txBox="1"/>
          <p:nvPr/>
        </p:nvSpPr>
        <p:spPr>
          <a:xfrm>
            <a:off x="3714744" y="4572014"/>
            <a:ext cx="1641540" cy="369332"/>
          </a:xfrm>
          <a:prstGeom prst="rect">
            <a:avLst/>
          </a:prstGeom>
          <a:noFill/>
        </p:spPr>
        <p:txBody>
          <a:bodyPr wrap="none" rtlCol="0">
            <a:spAutoFit/>
          </a:bodyPr>
          <a:lstStyle/>
          <a:p>
            <a:r>
              <a:rPr lang="en-US" smtClean="0"/>
              <a:t>Customer Data</a:t>
            </a:r>
            <a:endParaRPr lang="en-US"/>
          </a:p>
        </p:txBody>
      </p:sp>
      <p:sp>
        <p:nvSpPr>
          <p:cNvPr id="9" name="TextBox 8"/>
          <p:cNvSpPr txBox="1"/>
          <p:nvPr/>
        </p:nvSpPr>
        <p:spPr>
          <a:xfrm>
            <a:off x="6072198" y="571486"/>
            <a:ext cx="2090316" cy="523220"/>
          </a:xfrm>
          <a:prstGeom prst="rect">
            <a:avLst/>
          </a:prstGeom>
          <a:solidFill>
            <a:srgbClr val="92D050"/>
          </a:solidFill>
        </p:spPr>
        <p:txBody>
          <a:bodyPr wrap="none" rtlCol="0">
            <a:spAutoFit/>
          </a:bodyPr>
          <a:lstStyle/>
          <a:p>
            <a:r>
              <a:rPr lang="en-US" sz="2800" smtClean="0">
                <a:solidFill>
                  <a:schemeClr val="bg1"/>
                </a:solidFill>
              </a:rPr>
              <a:t>Menu Admin</a:t>
            </a:r>
            <a:endParaRPr lang="en-US" sz="2800">
              <a:solidFill>
                <a:schemeClr val="bg1"/>
              </a:solidFill>
            </a:endParaRPr>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41</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to="" calcmode="lin" valueType="num">
                                      <p:cBhvr>
                                        <p:cTn id="15" dur="1" fill="hold"/>
                                        <p:tgtEl>
                                          <p:spTgt spid="9"/>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69986"/>
                                        </p:tgtEl>
                                        <p:attrNameLst>
                                          <p:attrName>style.visibility</p:attrName>
                                        </p:attrNameLst>
                                      </p:cBhvr>
                                      <p:to>
                                        <p:strVal val="visible"/>
                                      </p:to>
                                    </p:set>
                                    <p:anim to="" calcmode="lin" valueType="num">
                                      <p:cBhvr>
                                        <p:cTn id="18" dur="1" fill="hold"/>
                                        <p:tgtEl>
                                          <p:spTgt spid="169986"/>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to="" calcmode="lin" valueType="num">
                                      <p:cBhvr>
                                        <p:cTn id="21" dur="1" fill="hold"/>
                                        <p:tgtEl>
                                          <p:spTgt spid="8"/>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to="" calcmode="lin" valueType="num">
                                      <p:cBhvr>
                                        <p:cTn id="24"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785800"/>
            <a:ext cx="1500198" cy="584775"/>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5" name="Picture 4" descr="Copy (2) of Gambar 4.31.jpg"/>
          <p:cNvPicPr>
            <a:picLocks noChangeAspect="1"/>
          </p:cNvPicPr>
          <p:nvPr/>
        </p:nvPicPr>
        <p:blipFill>
          <a:blip r:embed="rId2" cstate="print"/>
          <a:stretch>
            <a:fillRect/>
          </a:stretch>
        </p:blipFill>
        <p:spPr>
          <a:xfrm>
            <a:off x="2285984" y="785799"/>
            <a:ext cx="6572296" cy="4156125"/>
          </a:xfrm>
          <a:prstGeom prst="rect">
            <a:avLst/>
          </a:prstGeom>
        </p:spPr>
      </p:pic>
      <p:sp>
        <p:nvSpPr>
          <p:cNvPr id="8" name="TextBox 7"/>
          <p:cNvSpPr txBox="1"/>
          <p:nvPr/>
        </p:nvSpPr>
        <p:spPr>
          <a:xfrm>
            <a:off x="6572264" y="142858"/>
            <a:ext cx="1830950" cy="523220"/>
          </a:xfrm>
          <a:prstGeom prst="rect">
            <a:avLst/>
          </a:prstGeom>
          <a:solidFill>
            <a:srgbClr val="00B050"/>
          </a:solidFill>
        </p:spPr>
        <p:txBody>
          <a:bodyPr wrap="none" rtlCol="0">
            <a:spAutoFit/>
          </a:bodyPr>
          <a:lstStyle/>
          <a:p>
            <a:r>
              <a:rPr lang="en-US" sz="2800" smtClean="0">
                <a:solidFill>
                  <a:schemeClr val="bg1"/>
                </a:solidFill>
              </a:rPr>
              <a:t>Menu User</a:t>
            </a:r>
            <a:endParaRPr lang="en-US" sz="2800">
              <a:solidFill>
                <a:schemeClr val="bg1"/>
              </a:solidFill>
            </a:endParaRPr>
          </a:p>
        </p:txBody>
      </p:sp>
      <p:sp>
        <p:nvSpPr>
          <p:cNvPr id="9" name="Rectangle 8"/>
          <p:cNvSpPr/>
          <p:nvPr/>
        </p:nvSpPr>
        <p:spPr>
          <a:xfrm>
            <a:off x="500034" y="2643188"/>
            <a:ext cx="1643073" cy="646331"/>
          </a:xfrm>
          <a:prstGeom prst="rect">
            <a:avLst/>
          </a:prstGeom>
        </p:spPr>
        <p:txBody>
          <a:bodyPr wrap="square">
            <a:spAutoFit/>
          </a:bodyPr>
          <a:lstStyle/>
          <a:p>
            <a:r>
              <a:rPr lang="en-US" b="1" i="1" smtClean="0"/>
              <a:t>Form Entry </a:t>
            </a:r>
            <a:r>
              <a:rPr lang="en-US" b="1" smtClean="0"/>
              <a:t>Barang</a:t>
            </a:r>
            <a:r>
              <a:rPr lang="en-US" b="1" i="1" smtClean="0"/>
              <a:t> Repair</a:t>
            </a:r>
            <a:endParaRPr lang="en-US" b="1"/>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42</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to="" calcmode="lin" valueType="num">
                                      <p:cBhvr>
                                        <p:cTn id="15" dur="1" fill="hold"/>
                                        <p:tgtEl>
                                          <p:spTgt spid="8"/>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 to="" calcmode="lin" valueType="num">
                                      <p:cBhvr>
                                        <p:cTn id="20" dur="1" fill="hold"/>
                                        <p:tgtEl>
                                          <p:spTgt spid="5"/>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to="" calcmode="lin" valueType="num">
                                      <p:cBhvr>
                                        <p:cTn id="23" dur="1" fill="hold"/>
                                        <p:tgtEl>
                                          <p:spTgt spid="9"/>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to="" calcmode="lin" valueType="num">
                                      <p:cBhvr>
                                        <p:cTn id="26"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785800"/>
            <a:ext cx="1500198" cy="584775"/>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9" name="Picture 8" descr="Copy of Gambar 4.31A.jpg"/>
          <p:cNvPicPr>
            <a:picLocks noChangeAspect="1"/>
          </p:cNvPicPr>
          <p:nvPr/>
        </p:nvPicPr>
        <p:blipFill>
          <a:blip r:embed="rId2" cstate="print"/>
          <a:stretch>
            <a:fillRect/>
          </a:stretch>
        </p:blipFill>
        <p:spPr>
          <a:xfrm>
            <a:off x="2285984" y="785800"/>
            <a:ext cx="6643702" cy="3977995"/>
          </a:xfrm>
          <a:prstGeom prst="rect">
            <a:avLst/>
          </a:prstGeom>
        </p:spPr>
      </p:pic>
      <p:sp>
        <p:nvSpPr>
          <p:cNvPr id="10" name="TextBox 9"/>
          <p:cNvSpPr txBox="1"/>
          <p:nvPr/>
        </p:nvSpPr>
        <p:spPr>
          <a:xfrm>
            <a:off x="6572264" y="142858"/>
            <a:ext cx="1830950" cy="523220"/>
          </a:xfrm>
          <a:prstGeom prst="rect">
            <a:avLst/>
          </a:prstGeom>
          <a:solidFill>
            <a:srgbClr val="00B050"/>
          </a:solidFill>
        </p:spPr>
        <p:txBody>
          <a:bodyPr wrap="none" rtlCol="0">
            <a:spAutoFit/>
          </a:bodyPr>
          <a:lstStyle/>
          <a:p>
            <a:r>
              <a:rPr lang="en-US" sz="2800" smtClean="0">
                <a:solidFill>
                  <a:schemeClr val="bg1"/>
                </a:solidFill>
              </a:rPr>
              <a:t>Menu User</a:t>
            </a:r>
            <a:endParaRPr lang="en-US" sz="2800">
              <a:solidFill>
                <a:schemeClr val="bg1"/>
              </a:solidFill>
            </a:endParaRPr>
          </a:p>
        </p:txBody>
      </p:sp>
      <p:sp>
        <p:nvSpPr>
          <p:cNvPr id="11" name="Rectangle 10"/>
          <p:cNvSpPr/>
          <p:nvPr/>
        </p:nvSpPr>
        <p:spPr>
          <a:xfrm>
            <a:off x="500034" y="2643188"/>
            <a:ext cx="1643073" cy="646331"/>
          </a:xfrm>
          <a:prstGeom prst="rect">
            <a:avLst/>
          </a:prstGeom>
        </p:spPr>
        <p:txBody>
          <a:bodyPr wrap="square">
            <a:spAutoFit/>
          </a:bodyPr>
          <a:lstStyle/>
          <a:p>
            <a:r>
              <a:rPr lang="en-US" b="1" i="1" smtClean="0"/>
              <a:t>Edit  </a:t>
            </a:r>
          </a:p>
          <a:p>
            <a:r>
              <a:rPr lang="en-US" b="1" smtClean="0"/>
              <a:t>Barang</a:t>
            </a:r>
            <a:r>
              <a:rPr lang="en-US" b="1" i="1" smtClean="0"/>
              <a:t> Repair</a:t>
            </a:r>
            <a:endParaRPr lang="en-US" b="1"/>
          </a:p>
        </p:txBody>
      </p:sp>
      <p:sp>
        <p:nvSpPr>
          <p:cNvPr id="12" name="Rounded Rectangle 11"/>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43</a:t>
            </a:r>
            <a:endParaRPr lang="en-US">
              <a:latin typeface="Arial Rounded MT Bold" pitchFamily="34" charset="0"/>
              <a:cs typeface="Proxy 7" pitchFamily="2"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to="" calcmode="lin" valueType="num">
                                      <p:cBhvr>
                                        <p:cTn id="15" dur="1" fill="hold"/>
                                        <p:tgtEl>
                                          <p:spTgt spid="10"/>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to="" calcmode="lin" valueType="num">
                                      <p:cBhvr>
                                        <p:cTn id="20" dur="1" fill="hold"/>
                                        <p:tgtEl>
                                          <p:spTgt spid="9"/>
                                        </p:tgtEl>
                                        <p:attrNameLst>
                                          <p:attrName/>
                                        </p:attrNameLst>
                                      </p:cBhvr>
                                    </p:anim>
                                  </p:childTnLst>
                                </p:cTn>
                              </p:par>
                              <p:par>
                                <p:cTn id="21" presetID="24"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to="" calcmode="lin" valueType="num">
                                      <p:cBhvr>
                                        <p:cTn id="23" dur="1" fill="hold"/>
                                        <p:tgtEl>
                                          <p:spTgt spid="11"/>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to="" calcmode="lin" valueType="num">
                                      <p:cBhvr>
                                        <p:cTn id="26" dur="1" fill="hold"/>
                                        <p:tgtEl>
                                          <p:spTgt spid="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785800"/>
            <a:ext cx="1500198" cy="584775"/>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5" name="Picture 4" descr="Copy (2) of Gambar 4.32.jpg"/>
          <p:cNvPicPr>
            <a:picLocks noChangeAspect="1"/>
          </p:cNvPicPr>
          <p:nvPr/>
        </p:nvPicPr>
        <p:blipFill>
          <a:blip r:embed="rId2" cstate="print"/>
          <a:stretch>
            <a:fillRect/>
          </a:stretch>
        </p:blipFill>
        <p:spPr>
          <a:xfrm>
            <a:off x="2000232" y="785800"/>
            <a:ext cx="6736180" cy="3571900"/>
          </a:xfrm>
          <a:prstGeom prst="rect">
            <a:avLst/>
          </a:prstGeom>
        </p:spPr>
      </p:pic>
      <p:sp>
        <p:nvSpPr>
          <p:cNvPr id="8" name="Rectangle 7"/>
          <p:cNvSpPr/>
          <p:nvPr/>
        </p:nvSpPr>
        <p:spPr>
          <a:xfrm>
            <a:off x="285720" y="2643188"/>
            <a:ext cx="1643073" cy="646331"/>
          </a:xfrm>
          <a:prstGeom prst="rect">
            <a:avLst/>
          </a:prstGeom>
        </p:spPr>
        <p:txBody>
          <a:bodyPr wrap="square">
            <a:spAutoFit/>
          </a:bodyPr>
          <a:lstStyle/>
          <a:p>
            <a:r>
              <a:rPr lang="en-US" b="1" i="1" smtClean="0"/>
              <a:t>Data</a:t>
            </a:r>
          </a:p>
          <a:p>
            <a:r>
              <a:rPr lang="en-US" b="1" smtClean="0"/>
              <a:t>Barang</a:t>
            </a:r>
            <a:r>
              <a:rPr lang="en-US" b="1" i="1" smtClean="0"/>
              <a:t> Repair</a:t>
            </a:r>
            <a:endParaRPr lang="en-US" b="1"/>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44</a:t>
            </a:r>
            <a:endParaRPr lang="en-US">
              <a:latin typeface="Arial Rounded MT Bold" pitchFamily="34" charset="0"/>
              <a:cs typeface="Proxy 7" pitchFamily="2" charset="0"/>
            </a:endParaRPr>
          </a:p>
        </p:txBody>
      </p:sp>
      <p:sp>
        <p:nvSpPr>
          <p:cNvPr id="12" name="TextBox 11"/>
          <p:cNvSpPr txBox="1"/>
          <p:nvPr/>
        </p:nvSpPr>
        <p:spPr>
          <a:xfrm>
            <a:off x="6572264" y="142858"/>
            <a:ext cx="1830950" cy="523220"/>
          </a:xfrm>
          <a:prstGeom prst="rect">
            <a:avLst/>
          </a:prstGeom>
          <a:solidFill>
            <a:srgbClr val="00B050"/>
          </a:solidFill>
        </p:spPr>
        <p:txBody>
          <a:bodyPr wrap="none" rtlCol="0">
            <a:spAutoFit/>
          </a:bodyPr>
          <a:lstStyle/>
          <a:p>
            <a:r>
              <a:rPr lang="en-US" sz="2800" smtClean="0">
                <a:solidFill>
                  <a:schemeClr val="bg1"/>
                </a:solidFill>
              </a:rPr>
              <a:t>Menu User</a:t>
            </a:r>
            <a:endParaRPr lang="en-US" sz="2800">
              <a:solidFill>
                <a:schemeClr val="bg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1" nodeType="clickEffect">
                                  <p:stCondLst>
                                    <p:cond delay="0"/>
                                  </p:stCondLst>
                                  <p:childTnLst>
                                    <p:set>
                                      <p:cBhvr>
                                        <p:cTn id="14" dur="1" fill="hold">
                                          <p:stCondLst>
                                            <p:cond delay="0"/>
                                          </p:stCondLst>
                                        </p:cTn>
                                        <p:tgtEl>
                                          <p:spTgt spid="12"/>
                                        </p:tgtEl>
                                        <p:attrNameLst>
                                          <p:attrName>style.visibility</p:attrName>
                                        </p:attrNameLst>
                                      </p:cBhvr>
                                      <p:to>
                                        <p:strVal val="visible"/>
                                      </p:to>
                                    </p:set>
                                    <p:anim to="" calcmode="lin" valueType="num">
                                      <p:cBhvr>
                                        <p:cTn id="15" dur="1" fill="hold"/>
                                        <p:tgtEl>
                                          <p:spTgt spid="12"/>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 to="" calcmode="lin" valueType="num">
                                      <p:cBhvr>
                                        <p:cTn id="18" dur="1" fill="hold"/>
                                        <p:tgtEl>
                                          <p:spTgt spid="5"/>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to="" calcmode="lin" valueType="num">
                                      <p:cBhvr>
                                        <p:cTn id="21" dur="1" fill="hold"/>
                                        <p:tgtEl>
                                          <p:spTgt spid="8"/>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to="" calcmode="lin" valueType="num">
                                      <p:cBhvr>
                                        <p:cTn id="24"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0" grpId="0" animBg="1"/>
      <p:bldP spid="12"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rgbClr val="FF0000"/>
            </a:gs>
            <a:gs pos="39999">
              <a:srgbClr val="FFC000"/>
            </a:gs>
            <a:gs pos="70000">
              <a:srgbClr val="FFFF00"/>
            </a:gs>
            <a:gs pos="100000">
              <a:srgbClr val="92D050"/>
            </a:gs>
          </a:gsLst>
          <a:lin ang="5400000" scaled="0"/>
        </a:gradFill>
        <a:effectLst/>
      </p:bgPr>
    </p:bg>
    <p:spTree>
      <p:nvGrpSpPr>
        <p:cNvPr id="1" name=""/>
        <p:cNvGrpSpPr/>
        <p:nvPr/>
      </p:nvGrpSpPr>
      <p:grpSpPr>
        <a:xfrm>
          <a:off x="0" y="0"/>
          <a:ext cx="0" cy="0"/>
          <a:chOff x="0" y="0"/>
          <a:chExt cx="0" cy="0"/>
        </a:xfrm>
      </p:grpSpPr>
      <p:sp>
        <p:nvSpPr>
          <p:cNvPr id="6" name="TextBox 5"/>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7" name="TextBox 6"/>
          <p:cNvSpPr txBox="1"/>
          <p:nvPr/>
        </p:nvSpPr>
        <p:spPr>
          <a:xfrm>
            <a:off x="214282" y="785800"/>
            <a:ext cx="1500198" cy="584775"/>
          </a:xfrm>
          <a:prstGeom prst="rect">
            <a:avLst/>
          </a:prstGeom>
          <a:solidFill>
            <a:srgbClr val="FF000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Perancangan Software</a:t>
            </a:r>
          </a:p>
        </p:txBody>
      </p:sp>
      <p:pic>
        <p:nvPicPr>
          <p:cNvPr id="8" name="Picture 7" descr="Copy of Gambar 4.33.jpg"/>
          <p:cNvPicPr>
            <a:picLocks noChangeAspect="1"/>
          </p:cNvPicPr>
          <p:nvPr/>
        </p:nvPicPr>
        <p:blipFill>
          <a:blip r:embed="rId2" cstate="print"/>
          <a:stretch>
            <a:fillRect/>
          </a:stretch>
        </p:blipFill>
        <p:spPr>
          <a:xfrm>
            <a:off x="3000365" y="785800"/>
            <a:ext cx="5635536" cy="4206752"/>
          </a:xfrm>
          <a:prstGeom prst="rect">
            <a:avLst/>
          </a:prstGeom>
        </p:spPr>
      </p:pic>
      <p:sp>
        <p:nvSpPr>
          <p:cNvPr id="9" name="Rectangle 8"/>
          <p:cNvSpPr/>
          <p:nvPr/>
        </p:nvSpPr>
        <p:spPr>
          <a:xfrm>
            <a:off x="1071538" y="2714626"/>
            <a:ext cx="1643073" cy="646331"/>
          </a:xfrm>
          <a:prstGeom prst="rect">
            <a:avLst/>
          </a:prstGeom>
        </p:spPr>
        <p:txBody>
          <a:bodyPr wrap="square">
            <a:spAutoFit/>
          </a:bodyPr>
          <a:lstStyle/>
          <a:p>
            <a:r>
              <a:rPr lang="en-US" b="1" smtClean="0"/>
              <a:t>Laporan Data</a:t>
            </a:r>
          </a:p>
          <a:p>
            <a:r>
              <a:rPr lang="en-US" b="1" smtClean="0"/>
              <a:t>Barang</a:t>
            </a:r>
            <a:r>
              <a:rPr lang="en-US" b="1" i="1" smtClean="0"/>
              <a:t> Repair</a:t>
            </a:r>
            <a:endParaRPr lang="en-US" b="1"/>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45</a:t>
            </a:r>
            <a:endParaRPr lang="en-US">
              <a:latin typeface="Arial Rounded MT Bold" pitchFamily="34" charset="0"/>
              <a:cs typeface="Proxy 7" pitchFamily="2" charset="0"/>
            </a:endParaRPr>
          </a:p>
        </p:txBody>
      </p:sp>
      <p:sp>
        <p:nvSpPr>
          <p:cNvPr id="11" name="TextBox 10"/>
          <p:cNvSpPr txBox="1"/>
          <p:nvPr/>
        </p:nvSpPr>
        <p:spPr>
          <a:xfrm>
            <a:off x="6572264" y="142858"/>
            <a:ext cx="1830950" cy="523220"/>
          </a:xfrm>
          <a:prstGeom prst="rect">
            <a:avLst/>
          </a:prstGeom>
          <a:solidFill>
            <a:srgbClr val="00B050"/>
          </a:solidFill>
        </p:spPr>
        <p:txBody>
          <a:bodyPr wrap="none" rtlCol="0">
            <a:spAutoFit/>
          </a:bodyPr>
          <a:lstStyle/>
          <a:p>
            <a:r>
              <a:rPr lang="en-US" sz="2800" smtClean="0">
                <a:solidFill>
                  <a:schemeClr val="bg1"/>
                </a:solidFill>
              </a:rPr>
              <a:t>Menu User</a:t>
            </a:r>
            <a:endParaRPr lang="en-US" sz="2800">
              <a:solidFill>
                <a:schemeClr val="bg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par>
                                <p:cTn id="8" presetID="24"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to="" calcmode="lin" valueType="num">
                                      <p:cBhvr>
                                        <p:cTn id="10" dur="1" fill="hold"/>
                                        <p:tgtEl>
                                          <p:spTgt spid="7"/>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to="" calcmode="lin" valueType="num">
                                      <p:cBhvr>
                                        <p:cTn id="15" dur="1" fill="hold"/>
                                        <p:tgtEl>
                                          <p:spTgt spid="11"/>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 to="" calcmode="lin" valueType="num">
                                      <p:cBhvr>
                                        <p:cTn id="18" dur="1" fill="hold"/>
                                        <p:tgtEl>
                                          <p:spTgt spid="8"/>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to="" calcmode="lin" valueType="num">
                                      <p:cBhvr>
                                        <p:cTn id="21" dur="1" fill="hold"/>
                                        <p:tgtEl>
                                          <p:spTgt spid="9"/>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to="" calcmode="lin" valueType="num">
                                      <p:cBhvr>
                                        <p:cTn id="24" dur="1" fill="hold"/>
                                        <p:tgtEl>
                                          <p:spTgt spid="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
          <p:cNvSpPr>
            <a:spLocks noChangeArrowheads="1"/>
          </p:cNvSpPr>
          <p:nvPr/>
        </p:nvSpPr>
        <p:spPr bwMode="auto">
          <a:xfrm>
            <a:off x="214282" y="785800"/>
            <a:ext cx="8501122" cy="3893374"/>
          </a:xfrm>
          <a:prstGeom prst="rect">
            <a:avLst/>
          </a:prstGeom>
          <a:ln>
            <a:headEnd/>
            <a:tailEnd/>
          </a:ln>
          <a:effectLst>
            <a:outerShdw blurRad="63500" sx="102000" sy="102000" algn="ctr"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1" indent="0" defTabSz="914400" rtl="0" eaLnBrk="1" fontAlgn="base" latinLnBrk="0" hangingPunct="1">
              <a:lnSpc>
                <a:spcPct val="100000"/>
              </a:lnSpc>
              <a:spcBef>
                <a:spcPct val="0"/>
              </a:spcBef>
              <a:spcAft>
                <a:spcPct val="0"/>
              </a:spcAft>
              <a:buClrTx/>
              <a:buSzTx/>
              <a:tabLst>
                <a:tab pos="571500" algn="l"/>
              </a:tabLst>
            </a:pPr>
            <a:r>
              <a:rPr kumimoji="0" lang="en-US" sz="1600" b="1" i="0" u="sng" strike="noStrike" cap="none" normalizeH="0" baseline="0" smtClean="0">
                <a:ln>
                  <a:noFill/>
                </a:ln>
                <a:solidFill>
                  <a:schemeClr val="tx1"/>
                </a:solidFill>
                <a:effectLst/>
                <a:latin typeface="Arial" pitchFamily="34" charset="0"/>
                <a:ea typeface="Times New Roman" pitchFamily="18" charset="0"/>
                <a:cs typeface="Arial" pitchFamily="34" charset="0"/>
              </a:rPr>
              <a:t>Implementasi </a:t>
            </a:r>
            <a:r>
              <a:rPr kumimoji="0" lang="en-US" sz="1600" b="1" i="1" u="sng" strike="noStrike" cap="none" normalizeH="0" baseline="0" smtClean="0">
                <a:ln>
                  <a:noFill/>
                </a:ln>
                <a:solidFill>
                  <a:schemeClr val="tx1"/>
                </a:solidFill>
                <a:effectLst/>
                <a:latin typeface="Arial" pitchFamily="34" charset="0"/>
                <a:ea typeface="Times New Roman" pitchFamily="18" charset="0"/>
                <a:cs typeface="Arial" pitchFamily="34" charset="0"/>
              </a:rPr>
              <a:t>Software </a:t>
            </a:r>
            <a:r>
              <a:rPr kumimoji="0" lang="en-US" sz="1600" b="1" i="0" u="sng" strike="noStrike" cap="none" normalizeH="0" baseline="0" smtClean="0">
                <a:ln>
                  <a:noFill/>
                </a:ln>
                <a:solidFill>
                  <a:schemeClr val="tx1"/>
                </a:solidFill>
                <a:effectLst/>
                <a:latin typeface="Arial" pitchFamily="34" charset="0"/>
                <a:ea typeface="Times New Roman" pitchFamily="18" charset="0"/>
                <a:cs typeface="Arial" pitchFamily="34" charset="0"/>
              </a:rPr>
              <a:t>dan</a:t>
            </a:r>
            <a:r>
              <a:rPr kumimoji="0" lang="en-US" sz="1600" b="1" i="1" u="sng" strike="noStrike" cap="none" normalizeH="0" baseline="0" smtClean="0">
                <a:ln>
                  <a:noFill/>
                </a:ln>
                <a:solidFill>
                  <a:schemeClr val="tx1"/>
                </a:solidFill>
                <a:effectLst/>
                <a:latin typeface="Arial" pitchFamily="34" charset="0"/>
                <a:ea typeface="Times New Roman" pitchFamily="18" charset="0"/>
                <a:cs typeface="Arial" pitchFamily="34" charset="0"/>
              </a:rPr>
              <a:t> Hardware</a:t>
            </a:r>
            <a:endParaRPr kumimoji="0" lang="en-US" sz="1050" b="1" i="0" u="sng"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None/>
              <a:tabLst>
                <a:tab pos="571500" algn="l"/>
              </a:tabLst>
            </a:pPr>
            <a:endPar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R="0" lvl="0" indent="0" defTabSz="914400" rtl="0" eaLnBrk="0" fontAlgn="base" latinLnBrk="0" hangingPunct="0">
              <a:lnSpc>
                <a:spcPct val="100000"/>
              </a:lnSpc>
              <a:spcBef>
                <a:spcPct val="0"/>
              </a:spcBef>
              <a:spcAft>
                <a:spcPct val="0"/>
              </a:spcAft>
              <a:buClrTx/>
              <a:buSzTx/>
              <a:buFontTx/>
              <a:buNone/>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Pada implementasi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software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ini spesifikasi perangkat lunak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(software program)</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dipergunakan oleh penulis adalah sebagai berikut:</a:t>
            </a:r>
          </a:p>
          <a:p>
            <a:pPr marR="0" lvl="0" indent="0" defTabSz="914400" rtl="0" eaLnBrk="0" fontAlgn="base" latinLnBrk="0" hangingPunct="0">
              <a:lnSpc>
                <a:spcPct val="100000"/>
              </a:lnSpc>
              <a:spcBef>
                <a:spcPct val="0"/>
              </a:spcBef>
              <a:spcAft>
                <a:spcPct val="0"/>
              </a:spcAft>
              <a:buClrTx/>
              <a:buSzTx/>
              <a:buFontTx/>
              <a:buNone/>
              <a:tabLst>
                <a:tab pos="571500" algn="l"/>
              </a:tabLst>
            </a:pP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Operating System</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Windows XP Professional 2002 SP3</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Web Server</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AppServ Version 2.2.4</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Programming Language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PHP Version 5.2.3</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Database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MySQL Version 5.0.45</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Database Manager</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phpMyAdmin Version 2.10.2</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Report</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Adobe Acrobat 7.0 Professional</a:t>
            </a:r>
          </a:p>
          <a:p>
            <a:pPr marR="0" lvl="0" indent="0" defTabSz="914400" rtl="0" eaLnBrk="0" fontAlgn="base" latinLnBrk="0" hangingPunct="0">
              <a:lnSpc>
                <a:spcPct val="100000"/>
              </a:lnSpc>
              <a:spcBef>
                <a:spcPct val="0"/>
              </a:spcBef>
              <a:spcAft>
                <a:spcPct val="0"/>
              </a:spcAft>
              <a:buClrTx/>
              <a:buSzTx/>
              <a:buFontTx/>
              <a:buChar char="•"/>
              <a:tabLst>
                <a:tab pos="571500" algn="l"/>
              </a:tabLst>
            </a:pP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None/>
              <a:tabLst>
                <a:tab pos="571500" algn="l"/>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Sedangkan untuk implementasi perangkat keras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(hardware)</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penulis mempergunakan sebuah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laptop</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merk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Toshiba Satellite L510</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berfungsi sebagai </a:t>
            </a: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server</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dengan spesifikasi sebagai berikut:</a:t>
            </a:r>
          </a:p>
          <a:p>
            <a:pPr marR="0" lvl="0" indent="0" defTabSz="914400" rtl="0" eaLnBrk="0" fontAlgn="base" latinLnBrk="0" hangingPunct="0">
              <a:lnSpc>
                <a:spcPct val="100000"/>
              </a:lnSpc>
              <a:spcBef>
                <a:spcPct val="0"/>
              </a:spcBef>
              <a:spcAft>
                <a:spcPct val="0"/>
              </a:spcAft>
              <a:buClrTx/>
              <a:buSzTx/>
              <a:buFontTx/>
              <a:buNone/>
              <a:tabLst>
                <a:tab pos="571500" algn="l"/>
              </a:tabLst>
            </a:pP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Processor Intel Pentium Dual-Core T4400 2.20 GHz</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Memory 2GB DDR2 SDRAM</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Hardisk Toshiba 320GB SATA</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Keyboard Standard Laptop</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Mouse Touch Pad/External USB</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900" b="0" i="0" u="none" strike="noStrike" cap="none" normalizeH="0" baseline="0" smtClean="0">
              <a:ln>
                <a:noFill/>
              </a:ln>
              <a:solidFill>
                <a:schemeClr val="tx1"/>
              </a:solidFill>
              <a:effectLst/>
              <a:latin typeface="Arial" pitchFamily="34" charset="0"/>
            </a:endParaRPr>
          </a:p>
          <a:p>
            <a:pPr marR="0" lvl="0" indent="0" defTabSz="914400" rtl="0" eaLnBrk="0" fontAlgn="base" latinLnBrk="0" hangingPunct="0">
              <a:lnSpc>
                <a:spcPct val="100000"/>
              </a:lnSpc>
              <a:spcBef>
                <a:spcPct val="0"/>
              </a:spcBef>
              <a:spcAft>
                <a:spcPct val="0"/>
              </a:spcAft>
              <a:buClrTx/>
              <a:buSzTx/>
              <a:buFontTx/>
              <a:buChar char="•"/>
              <a:tabLst>
                <a:tab pos="571500" algn="l"/>
              </a:tabLst>
            </a:pPr>
            <a:r>
              <a:rPr kumimoji="0" lang="en-US" sz="12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Monitor LCD 14 Inch Widescreen</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en-US" sz="2000" b="0" i="0" u="none" strike="noStrike" cap="none" normalizeH="0" baseline="0" smtClean="0">
              <a:ln>
                <a:noFill/>
              </a:ln>
              <a:solidFill>
                <a:schemeClr val="tx1"/>
              </a:solidFill>
              <a:effectLst/>
              <a:latin typeface="Arial" pitchFamily="34" charset="0"/>
            </a:endParaRPr>
          </a:p>
        </p:txBody>
      </p:sp>
      <p:sp>
        <p:nvSpPr>
          <p:cNvPr id="7" name="TextBox 6"/>
          <p:cNvSpPr txBox="1"/>
          <p:nvPr/>
        </p:nvSpPr>
        <p:spPr>
          <a:xfrm>
            <a:off x="214282" y="214296"/>
            <a:ext cx="3643338" cy="30777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1400" smtClean="0">
                <a:latin typeface="Arial Rounded MT Bold" pitchFamily="34" charset="0"/>
              </a:rPr>
              <a:t>HASIL PENELITIAN DAN PEMBAHASAN</a:t>
            </a:r>
            <a:endParaRPr lang="en-US" sz="1400">
              <a:latin typeface="Arial Rounded MT Bold" pitchFamily="34" charset="0"/>
            </a:endParaRPr>
          </a:p>
        </p:txBody>
      </p:sp>
      <p:sp>
        <p:nvSpPr>
          <p:cNvPr id="9" name="Rounded Rectangle 8"/>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46</a:t>
            </a:r>
            <a:endParaRPr lang="en-US">
              <a:latin typeface="Arial Rounded MT Bold" pitchFamily="34" charset="0"/>
              <a:cs typeface="Proxy 7" pitchFamily="2" charset="0"/>
            </a:endParaRPr>
          </a:p>
        </p:txBody>
      </p:sp>
      <p:pic>
        <p:nvPicPr>
          <p:cNvPr id="11" name="Picture 10" descr="toshiba-satellite-l510pro.jpg"/>
          <p:cNvPicPr>
            <a:picLocks noChangeAspect="1"/>
          </p:cNvPicPr>
          <p:nvPr/>
        </p:nvPicPr>
        <p:blipFill>
          <a:blip r:embed="rId2"/>
          <a:stretch>
            <a:fillRect/>
          </a:stretch>
        </p:blipFill>
        <p:spPr>
          <a:xfrm>
            <a:off x="5857884" y="3286130"/>
            <a:ext cx="1714512" cy="1375419"/>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to="" calcmode="lin" valueType="num">
                                      <p:cBhvr>
                                        <p:cTn id="7" dur="1" fill="hold"/>
                                        <p:tgtEl>
                                          <p:spTgt spid="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83297"/>
                                        </p:tgtEl>
                                        <p:attrNameLst>
                                          <p:attrName>style.visibility</p:attrName>
                                        </p:attrNameLst>
                                      </p:cBhvr>
                                      <p:to>
                                        <p:strVal val="visible"/>
                                      </p:to>
                                    </p:set>
                                    <p:anim to="" calcmode="lin" valueType="num">
                                      <p:cBhvr>
                                        <p:cTn id="12" dur="1" fill="hold"/>
                                        <p:tgtEl>
                                          <p:spTgt spid="183297"/>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to="" calcmode="lin" valueType="num">
                                      <p:cBhvr>
                                        <p:cTn id="15" dur="1" fill="hold"/>
                                        <p:tgtEl>
                                          <p:spTgt spid="9"/>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 to="" calcmode="lin" valueType="num">
                                      <p:cBhvr>
                                        <p:cTn id="18"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7" grpId="0" animBg="1"/>
      <p:bldP spid="7"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85786" y="1428742"/>
            <a:ext cx="71438" cy="1428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214678" y="1285866"/>
            <a:ext cx="1500198" cy="71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4282" y="214296"/>
            <a:ext cx="1714512" cy="461665"/>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2400" smtClean="0">
                <a:latin typeface="Arial Rounded MT Bold" pitchFamily="34" charset="0"/>
              </a:rPr>
              <a:t>PENUTUP</a:t>
            </a:r>
            <a:endParaRPr lang="en-US" sz="2400">
              <a:latin typeface="Arial Rounded MT Bold" pitchFamily="34" charset="0"/>
            </a:endParaRPr>
          </a:p>
        </p:txBody>
      </p:sp>
      <p:sp>
        <p:nvSpPr>
          <p:cNvPr id="6" name="TextBox 5"/>
          <p:cNvSpPr txBox="1"/>
          <p:nvPr/>
        </p:nvSpPr>
        <p:spPr>
          <a:xfrm>
            <a:off x="214282" y="1142990"/>
            <a:ext cx="3071834" cy="338554"/>
          </a:xfrm>
          <a:prstGeom prst="rect">
            <a:avLst/>
          </a:prstGeom>
          <a:solidFill>
            <a:srgbClr val="0070C0"/>
          </a:solidFill>
        </p:spPr>
        <p:style>
          <a:lnRef idx="3">
            <a:schemeClr val="lt1"/>
          </a:lnRef>
          <a:fillRef idx="1">
            <a:schemeClr val="dk1"/>
          </a:fillRef>
          <a:effectRef idx="1">
            <a:schemeClr val="dk1"/>
          </a:effectRef>
          <a:fontRef idx="minor">
            <a:schemeClr val="lt1"/>
          </a:fontRef>
        </p:style>
        <p:txBody>
          <a:bodyPr wrap="square" rtlCol="0">
            <a:spAutoFit/>
          </a:bodyPr>
          <a:lstStyle/>
          <a:p>
            <a:r>
              <a:rPr lang="en-US" sz="1600" smtClean="0">
                <a:latin typeface="Arial Rounded MT Bold" pitchFamily="34" charset="0"/>
              </a:rPr>
              <a:t>KESIMPULAN DAN SARAN</a:t>
            </a:r>
            <a:endParaRPr lang="en-US" sz="1600" smtClean="0">
              <a:latin typeface="Arial Rounded MT Bold" pitchFamily="34" charset="0"/>
            </a:endParaRPr>
          </a:p>
        </p:txBody>
      </p:sp>
      <p:sp>
        <p:nvSpPr>
          <p:cNvPr id="1025" name="Rectangle 1"/>
          <p:cNvSpPr>
            <a:spLocks noChangeArrowheads="1"/>
          </p:cNvSpPr>
          <p:nvPr/>
        </p:nvSpPr>
        <p:spPr bwMode="auto">
          <a:xfrm>
            <a:off x="214282" y="2786064"/>
            <a:ext cx="3929058" cy="1600438"/>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Program aplikasi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ini diharapkan mampu </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mengganti</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program aplikasi yang telah ada saat ini sehingga menjadi lebih baik dan menjadikan proses pengolahan data menjadi cepat </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dan </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efisien.</a:t>
            </a:r>
            <a:endParaRPr kumimoji="0" lang="en-US" sz="2800" b="0" i="0" u="none" strike="noStrike" cap="none" normalizeH="0" baseline="0" smtClean="0">
              <a:ln>
                <a:noFill/>
              </a:ln>
              <a:solidFill>
                <a:schemeClr val="tx1"/>
              </a:solidFill>
              <a:effectLst/>
              <a:latin typeface="Arial" pitchFamily="34" charset="0"/>
            </a:endParaRPr>
          </a:p>
        </p:txBody>
      </p:sp>
      <p:sp>
        <p:nvSpPr>
          <p:cNvPr id="1026" name="Rectangle 2"/>
          <p:cNvSpPr>
            <a:spLocks noChangeArrowheads="1"/>
          </p:cNvSpPr>
          <p:nvPr/>
        </p:nvSpPr>
        <p:spPr bwMode="auto">
          <a:xfrm>
            <a:off x="4643438" y="642924"/>
            <a:ext cx="4143372" cy="397031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Saran yang penulis dapat berikan kepada PT. Rekatama Putra Gegana adalah agar pihak perusahaan senantiasa berpikir positif untuk maju kedepan dalam pengembangan teknologi yang diterapkan di perusahaan terutama teknologi informasi dan teknologi komputer karena apabila teknologi yang dipakai masih yang lama dan tidak ditingkatkan baik dari segi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software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maupun </a:t>
            </a:r>
            <a:r>
              <a:rPr kumimoji="0" lang="en-US" sz="14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hardware</a:t>
            </a:r>
            <a:r>
              <a:rPr kumimoji="0" lang="en-US" sz="14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maka hal ini dikhawatirkan dapat mengurangi kinerja dan berkurangnya kecepatan terutama dalam menuntaskan pekerjaan oleh karyawan, sehingga hal ini tentu saja dapat menjadi kendala dan secara tidak langsung menghambat proses perkembangan dan kemajuan perusahaan karena berakibat perusahaan jauh tertinggal oleh perusahaan-perusahaan lain dengan bidang usaha yang sama.</a:t>
            </a:r>
            <a:endParaRPr kumimoji="0" lang="en-US" sz="2400" b="0" i="0" u="none" strike="noStrike" cap="none" normalizeH="0" baseline="0" smtClean="0">
              <a:ln>
                <a:noFill/>
              </a:ln>
              <a:solidFill>
                <a:schemeClr val="tx1"/>
              </a:solidFill>
              <a:effectLst/>
              <a:latin typeface="Arial" pitchFamily="34" charset="0"/>
            </a:endParaRPr>
          </a:p>
        </p:txBody>
      </p:sp>
      <p:sp>
        <p:nvSpPr>
          <p:cNvPr id="11" name="Rounded Rectangle 10"/>
          <p:cNvSpPr/>
          <p:nvPr/>
        </p:nvSpPr>
        <p:spPr>
          <a:xfrm>
            <a:off x="214282"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47</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to="" calcmode="lin" valueType="num">
                                      <p:cBhvr>
                                        <p:cTn id="15" dur="1" fill="hold"/>
                                        <p:tgtEl>
                                          <p:spTgt spid="10"/>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1025"/>
                                        </p:tgtEl>
                                        <p:attrNameLst>
                                          <p:attrName>style.visibility</p:attrName>
                                        </p:attrNameLst>
                                      </p:cBhvr>
                                      <p:to>
                                        <p:strVal val="visible"/>
                                      </p:to>
                                    </p:set>
                                    <p:anim to="" calcmode="lin" valueType="num">
                                      <p:cBhvr>
                                        <p:cTn id="18" dur="1" fill="hold"/>
                                        <p:tgtEl>
                                          <p:spTgt spid="1025"/>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to="" calcmode="lin" valueType="num">
                                      <p:cBhvr>
                                        <p:cTn id="23" dur="1" fill="hold"/>
                                        <p:tgtEl>
                                          <p:spTgt spid="9"/>
                                        </p:tgtEl>
                                        <p:attrNameLst>
                                          <p:attrName/>
                                        </p:attrNameLst>
                                      </p:cBhvr>
                                    </p:anim>
                                  </p:childTnLst>
                                </p:cTn>
                              </p:par>
                              <p:par>
                                <p:cTn id="24" presetID="24" presetClass="entr" presetSubtype="0" fill="hold" grpId="0" nodeType="withEffect">
                                  <p:stCondLst>
                                    <p:cond delay="0"/>
                                  </p:stCondLst>
                                  <p:childTnLst>
                                    <p:set>
                                      <p:cBhvr>
                                        <p:cTn id="25" dur="1" fill="hold">
                                          <p:stCondLst>
                                            <p:cond delay="0"/>
                                          </p:stCondLst>
                                        </p:cTn>
                                        <p:tgtEl>
                                          <p:spTgt spid="1026"/>
                                        </p:tgtEl>
                                        <p:attrNameLst>
                                          <p:attrName>style.visibility</p:attrName>
                                        </p:attrNameLst>
                                      </p:cBhvr>
                                      <p:to>
                                        <p:strVal val="visible"/>
                                      </p:to>
                                    </p:set>
                                    <p:anim to="" calcmode="lin" valueType="num">
                                      <p:cBhvr>
                                        <p:cTn id="26" dur="1" fill="hold"/>
                                        <p:tgtEl>
                                          <p:spTgt spid="1026"/>
                                        </p:tgtEl>
                                        <p:attrNameLst>
                                          <p:attrName/>
                                        </p:attrNameLst>
                                      </p:cBhvr>
                                    </p:anim>
                                  </p:childTnLst>
                                </p:cTn>
                              </p:par>
                              <p:par>
                                <p:cTn id="27" presetID="24"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to="" calcmode="lin" valueType="num">
                                      <p:cBhvr>
                                        <p:cTn id="29" dur="1" fill="hold"/>
                                        <p:tgtEl>
                                          <p:spTgt spid="1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5" grpId="0" animBg="1"/>
      <p:bldP spid="6" grpId="0" animBg="1"/>
      <p:bldP spid="1025" grpId="0" animBg="1"/>
      <p:bldP spid="1026" grpId="0" animBg="1"/>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4500562" y="4143386"/>
            <a:ext cx="400052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357290" y="1285866"/>
            <a:ext cx="6286544" cy="2585323"/>
          </a:xfrm>
          <a:prstGeom prst="rect">
            <a:avLst/>
          </a:prstGeom>
          <a:noFill/>
        </p:spPr>
        <p:txBody>
          <a:bodyPr wrap="square" lIns="91440" tIns="45720" rIns="91440" bIns="45720">
            <a:spAutoFit/>
          </a:bodyPr>
          <a:lstStyle/>
          <a:p>
            <a:pPr algn="ctr"/>
            <a:r>
              <a:rPr lang="en-US" sz="5400" b="1" cap="none" spc="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“Sekian </a:t>
            </a:r>
            <a:r>
              <a:rPr lang="en-US" sz="5400" b="1" cap="none" spc="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dan</a:t>
            </a:r>
          </a:p>
          <a:p>
            <a:pPr algn="ctr"/>
            <a:r>
              <a:rPr lang="en-US" sz="5400" b="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Terima Kasih </a:t>
            </a:r>
          </a:p>
          <a:p>
            <a:pPr algn="ctr"/>
            <a:r>
              <a:rPr lang="en-US" sz="5400" b="1" cap="none" spc="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Untuk Tim Penguji”</a:t>
            </a:r>
            <a:endParaRPr lang="en-US" sz="5400" b="1" cap="none" spc="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Right Arrow 5"/>
          <p:cNvSpPr/>
          <p:nvPr/>
        </p:nvSpPr>
        <p:spPr>
          <a:xfrm>
            <a:off x="2714612" y="4000510"/>
            <a:ext cx="1571636" cy="100013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smtClean="0"/>
              <a:t>Next</a:t>
            </a:r>
            <a:endParaRPr lang="en-US" sz="3200"/>
          </a:p>
        </p:txBody>
      </p:sp>
      <p:sp>
        <p:nvSpPr>
          <p:cNvPr id="7" name="TextBox 6"/>
          <p:cNvSpPr txBox="1"/>
          <p:nvPr/>
        </p:nvSpPr>
        <p:spPr>
          <a:xfrm>
            <a:off x="4572000" y="4214824"/>
            <a:ext cx="3956852" cy="646331"/>
          </a:xfrm>
          <a:prstGeom prst="rect">
            <a:avLst/>
          </a:prstGeom>
          <a:noFill/>
        </p:spPr>
        <p:txBody>
          <a:bodyPr wrap="none" rtlCol="0">
            <a:spAutoFit/>
          </a:bodyPr>
          <a:lstStyle/>
          <a:p>
            <a:pPr algn="ctr"/>
            <a:r>
              <a:rPr lang="en-US" smtClean="0"/>
              <a:t>Demo Program Aplikasi </a:t>
            </a:r>
            <a:r>
              <a:rPr lang="en-US" i="1" smtClean="0"/>
              <a:t>Database </a:t>
            </a:r>
          </a:p>
          <a:p>
            <a:r>
              <a:rPr lang="en-US" smtClean="0"/>
              <a:t>Barang </a:t>
            </a:r>
            <a:r>
              <a:rPr lang="en-US" i="1" smtClean="0"/>
              <a:t>Repair</a:t>
            </a:r>
            <a:r>
              <a:rPr lang="en-US" smtClean="0"/>
              <a:t> Dengan </a:t>
            </a:r>
            <a:r>
              <a:rPr lang="en-US" i="1" smtClean="0"/>
              <a:t>PHP</a:t>
            </a:r>
            <a:r>
              <a:rPr lang="en-US" smtClean="0"/>
              <a:t> dan </a:t>
            </a:r>
            <a:r>
              <a:rPr lang="en-US" i="1" smtClean="0"/>
              <a:t>MySQL</a:t>
            </a:r>
            <a:endParaRPr lang="en-US" i="1"/>
          </a:p>
        </p:txBody>
      </p:sp>
      <p:pic>
        <p:nvPicPr>
          <p:cNvPr id="11" name="Picture 2" descr="Logo LP3I 1"/>
          <p:cNvPicPr>
            <a:picLocks noChangeAspect="1" noChangeArrowheads="1"/>
          </p:cNvPicPr>
          <p:nvPr/>
        </p:nvPicPr>
        <p:blipFill>
          <a:blip r:embed="rId2" cstate="print"/>
          <a:srcRect/>
          <a:stretch>
            <a:fillRect/>
          </a:stretch>
        </p:blipFill>
        <p:spPr bwMode="auto">
          <a:xfrm>
            <a:off x="285720" y="1357304"/>
            <a:ext cx="1428760" cy="1857931"/>
          </a:xfrm>
          <a:prstGeom prst="roundRect">
            <a:avLst>
              <a:gd name="adj" fmla="val 8594"/>
            </a:avLst>
          </a:prstGeom>
          <a:solidFill>
            <a:srgbClr val="FFFFFF">
              <a:shade val="85000"/>
            </a:srgbClr>
          </a:solidFill>
          <a:ln>
            <a:noFill/>
          </a:ln>
          <a:effectLst/>
        </p:spPr>
      </p:pic>
      <p:pic>
        <p:nvPicPr>
          <p:cNvPr id="12" name="Picture 11" descr="logo_rpg.jpg"/>
          <p:cNvPicPr>
            <a:picLocks noChangeAspect="1"/>
          </p:cNvPicPr>
          <p:nvPr/>
        </p:nvPicPr>
        <p:blipFill>
          <a:blip r:embed="rId3"/>
          <a:stretch>
            <a:fillRect/>
          </a:stretch>
        </p:blipFill>
        <p:spPr>
          <a:xfrm>
            <a:off x="6786578" y="1714494"/>
            <a:ext cx="2071702" cy="897848"/>
          </a:xfrm>
          <a:prstGeom prst="roundRect">
            <a:avLst>
              <a:gd name="adj" fmla="val 14190"/>
            </a:avLst>
          </a:prstGeom>
          <a:solidFill>
            <a:srgbClr val="FFFFFF">
              <a:shade val="85000"/>
            </a:srgbClr>
          </a:solidFill>
          <a:ln>
            <a:noFill/>
          </a:ln>
          <a:effectLst/>
        </p:spPr>
      </p:pic>
      <p:sp>
        <p:nvSpPr>
          <p:cNvPr id="14" name="5-Point Star 13"/>
          <p:cNvSpPr/>
          <p:nvPr/>
        </p:nvSpPr>
        <p:spPr>
          <a:xfrm>
            <a:off x="285720" y="4214824"/>
            <a:ext cx="571504" cy="500066"/>
          </a:xfrm>
          <a:prstGeom prst="star5">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5" name="5-Point Star 14"/>
          <p:cNvSpPr/>
          <p:nvPr/>
        </p:nvSpPr>
        <p:spPr>
          <a:xfrm>
            <a:off x="1071538" y="4214824"/>
            <a:ext cx="571504" cy="500066"/>
          </a:xfrm>
          <a:prstGeom prst="star5">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6" name="5-Point Star 15"/>
          <p:cNvSpPr/>
          <p:nvPr/>
        </p:nvSpPr>
        <p:spPr>
          <a:xfrm>
            <a:off x="1857356" y="4214824"/>
            <a:ext cx="571504" cy="500066"/>
          </a:xfrm>
          <a:prstGeom prst="star5">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8" name="TextBox 17"/>
          <p:cNvSpPr txBox="1"/>
          <p:nvPr/>
        </p:nvSpPr>
        <p:spPr>
          <a:xfrm>
            <a:off x="3714744" y="142858"/>
            <a:ext cx="3349763" cy="830997"/>
          </a:xfrm>
          <a:prstGeom prst="rect">
            <a:avLst/>
          </a:prstGeom>
          <a:noFill/>
        </p:spPr>
        <p:txBody>
          <a:bodyPr wrap="none" rtlCol="0">
            <a:spAutoFit/>
          </a:bodyPr>
          <a:lstStyle/>
          <a:p>
            <a:r>
              <a:rPr lang="en-US" sz="1200" smtClean="0">
                <a:solidFill>
                  <a:schemeClr val="bg1"/>
                </a:solidFill>
              </a:rPr>
              <a:t>Fudin Zainal Abidin</a:t>
            </a:r>
          </a:p>
          <a:p>
            <a:r>
              <a:rPr lang="en-US" sz="1200" smtClean="0">
                <a:solidFill>
                  <a:schemeClr val="bg1"/>
                </a:solidFill>
              </a:rPr>
              <a:t>200802194</a:t>
            </a:r>
          </a:p>
          <a:p>
            <a:r>
              <a:rPr lang="en-US" sz="1200" b="1" smtClean="0">
                <a:solidFill>
                  <a:schemeClr val="bg1"/>
                </a:solidFill>
              </a:rPr>
              <a:t>PROGRAM STUDI MANAJEMEN INFORMATIKA</a:t>
            </a:r>
            <a:endParaRPr lang="en-US" sz="1200" smtClean="0">
              <a:solidFill>
                <a:schemeClr val="bg1"/>
              </a:solidFill>
            </a:endParaRPr>
          </a:p>
          <a:p>
            <a:r>
              <a:rPr lang="en-US" sz="1200" b="1" smtClean="0">
                <a:solidFill>
                  <a:schemeClr val="bg1"/>
                </a:solidFill>
              </a:rPr>
              <a:t>KONSENTRASI INFORMATIKA </a:t>
            </a:r>
            <a:r>
              <a:rPr lang="en-US" sz="1200" b="1" smtClean="0">
                <a:solidFill>
                  <a:schemeClr val="bg1"/>
                </a:solidFill>
              </a:rPr>
              <a:t>KOMPUTER</a:t>
            </a:r>
            <a:endParaRPr lang="en-US" sz="1200">
              <a:solidFill>
                <a:schemeClr val="bg1"/>
              </a:solidFill>
            </a:endParaRPr>
          </a:p>
        </p:txBody>
      </p:sp>
      <p:pic>
        <p:nvPicPr>
          <p:cNvPr id="19" name="Picture 18" descr="Fudin-LP3I.jpg"/>
          <p:cNvPicPr>
            <a:picLocks noChangeAspect="1"/>
          </p:cNvPicPr>
          <p:nvPr/>
        </p:nvPicPr>
        <p:blipFill>
          <a:blip r:embed="rId4" cstate="print"/>
          <a:stretch>
            <a:fillRect/>
          </a:stretch>
        </p:blipFill>
        <p:spPr>
          <a:xfrm>
            <a:off x="3071802" y="142858"/>
            <a:ext cx="571504" cy="800436"/>
          </a:xfrm>
          <a:prstGeom prst="roundRect">
            <a:avLst>
              <a:gd name="adj" fmla="val 8594"/>
            </a:avLst>
          </a:prstGeom>
          <a:solidFill>
            <a:srgbClr val="FFFFFF">
              <a:shade val="85000"/>
            </a:srgbClr>
          </a:solidFill>
          <a:ln>
            <a:noFill/>
          </a:ln>
          <a:effectLst/>
        </p:spPr>
      </p:pic>
      <p:sp>
        <p:nvSpPr>
          <p:cNvPr id="20" name="TextBox 19"/>
          <p:cNvSpPr txBox="1"/>
          <p:nvPr/>
        </p:nvSpPr>
        <p:spPr>
          <a:xfrm>
            <a:off x="142844" y="214296"/>
            <a:ext cx="2308196" cy="523220"/>
          </a:xfrm>
          <a:prstGeom prst="rect">
            <a:avLst/>
          </a:prstGeom>
          <a:noFill/>
        </p:spPr>
        <p:txBody>
          <a:bodyPr wrap="none" rtlCol="0">
            <a:spAutoFit/>
          </a:bodyPr>
          <a:lstStyle/>
          <a:p>
            <a:pPr algn="ctr"/>
            <a:r>
              <a:rPr lang="en-US" sz="1400" smtClean="0">
                <a:solidFill>
                  <a:schemeClr val="bg1"/>
                </a:solidFill>
                <a:latin typeface="Arial Rounded MT Bold" pitchFamily="34" charset="0"/>
              </a:rPr>
              <a:t>Politeknik LP3I Bandung</a:t>
            </a:r>
          </a:p>
          <a:p>
            <a:pPr algn="ctr"/>
            <a:r>
              <a:rPr lang="en-US" sz="1400" smtClean="0">
                <a:solidFill>
                  <a:schemeClr val="bg1"/>
                </a:solidFill>
                <a:latin typeface="Arial Rounded MT Bold" pitchFamily="34" charset="0"/>
              </a:rPr>
              <a:t>1 Juni 2012</a:t>
            </a:r>
            <a:endParaRPr lang="en-US" sz="1400">
              <a:solidFill>
                <a:schemeClr val="bg1"/>
              </a:solidFill>
              <a:latin typeface="Arial Rounded MT Bold" pitchFamily="34" charset="0"/>
            </a:endParaRPr>
          </a:p>
        </p:txBody>
      </p:sp>
      <p:sp>
        <p:nvSpPr>
          <p:cNvPr id="26" name="5-Point Star 25"/>
          <p:cNvSpPr/>
          <p:nvPr/>
        </p:nvSpPr>
        <p:spPr>
          <a:xfrm>
            <a:off x="7215206" y="142858"/>
            <a:ext cx="857256" cy="785818"/>
          </a:xfrm>
          <a:prstGeom prst="star5">
            <a:avLst/>
          </a:prstGeom>
          <a:effectLst>
            <a:outerShdw blurRad="39000" dist="25400" dir="5400000" rotWithShape="0">
              <a:srgbClr val="000000">
                <a:alpha val="38000"/>
              </a:srgbClr>
            </a:outerShdw>
            <a:reflection blurRad="6350" stA="50000" endA="300" endPos="90000" dir="5400000" sy="-100000" algn="bl" rotWithShape="0"/>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7" name="Rounded Rectangle 26"/>
          <p:cNvSpPr/>
          <p:nvPr/>
        </p:nvSpPr>
        <p:spPr>
          <a:xfrm>
            <a:off x="8358214" y="142858"/>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48</a:t>
            </a:r>
            <a:endParaRPr lang="en-US">
              <a:latin typeface="Arial Rounded MT Bold" pitchFamily="34" charset="0"/>
              <a:cs typeface="Proxy 7" pitchFamily="2"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0" fill="hold"/>
                                        <p:tgtEl>
                                          <p:spTgt spid="20"/>
                                        </p:tgtEl>
                                        <p:attrNameLst>
                                          <p:attrName>ppt_x</p:attrName>
                                        </p:attrNameLst>
                                      </p:cBhvr>
                                      <p:tavLst>
                                        <p:tav tm="0">
                                          <p:val>
                                            <p:strVal val="#ppt_x"/>
                                          </p:val>
                                        </p:tav>
                                        <p:tav tm="100000">
                                          <p:val>
                                            <p:strVal val="#ppt_x"/>
                                          </p:val>
                                        </p:tav>
                                      </p:tavLst>
                                    </p:anim>
                                    <p:anim calcmode="lin" valueType="num">
                                      <p:cBhvr additive="base">
                                        <p:cTn id="8" dur="5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0" fill="hold"/>
                                        <p:tgtEl>
                                          <p:spTgt spid="19"/>
                                        </p:tgtEl>
                                        <p:attrNameLst>
                                          <p:attrName>ppt_x</p:attrName>
                                        </p:attrNameLst>
                                      </p:cBhvr>
                                      <p:tavLst>
                                        <p:tav tm="0">
                                          <p:val>
                                            <p:strVal val="#ppt_x"/>
                                          </p:val>
                                        </p:tav>
                                        <p:tav tm="100000">
                                          <p:val>
                                            <p:strVal val="#ppt_x"/>
                                          </p:val>
                                        </p:tav>
                                      </p:tavLst>
                                    </p:anim>
                                    <p:anim calcmode="lin" valueType="num">
                                      <p:cBhvr additive="base">
                                        <p:cTn id="12" dur="5000" fill="hold"/>
                                        <p:tgtEl>
                                          <p:spTgt spid="1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0" fill="hold"/>
                                        <p:tgtEl>
                                          <p:spTgt spid="18"/>
                                        </p:tgtEl>
                                        <p:attrNameLst>
                                          <p:attrName>ppt_x</p:attrName>
                                        </p:attrNameLst>
                                      </p:cBhvr>
                                      <p:tavLst>
                                        <p:tav tm="0">
                                          <p:val>
                                            <p:strVal val="#ppt_x"/>
                                          </p:val>
                                        </p:tav>
                                        <p:tav tm="100000">
                                          <p:val>
                                            <p:strVal val="#ppt_x"/>
                                          </p:val>
                                        </p:tav>
                                      </p:tavLst>
                                    </p:anim>
                                    <p:anim calcmode="lin" valueType="num">
                                      <p:cBhvr additive="base">
                                        <p:cTn id="16" dur="5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0" fill="hold"/>
                                        <p:tgtEl>
                                          <p:spTgt spid="26"/>
                                        </p:tgtEl>
                                        <p:attrNameLst>
                                          <p:attrName>ppt_x</p:attrName>
                                        </p:attrNameLst>
                                      </p:cBhvr>
                                      <p:tavLst>
                                        <p:tav tm="0">
                                          <p:val>
                                            <p:strVal val="#ppt_x"/>
                                          </p:val>
                                        </p:tav>
                                        <p:tav tm="100000">
                                          <p:val>
                                            <p:strVal val="#ppt_x"/>
                                          </p:val>
                                        </p:tav>
                                      </p:tavLst>
                                    </p:anim>
                                    <p:anim calcmode="lin" valueType="num">
                                      <p:cBhvr additive="base">
                                        <p:cTn id="20" dur="50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0" fill="hold"/>
                                        <p:tgtEl>
                                          <p:spTgt spid="11"/>
                                        </p:tgtEl>
                                        <p:attrNameLst>
                                          <p:attrName>ppt_x</p:attrName>
                                        </p:attrNameLst>
                                      </p:cBhvr>
                                      <p:tavLst>
                                        <p:tav tm="0">
                                          <p:val>
                                            <p:strVal val="#ppt_x"/>
                                          </p:val>
                                        </p:tav>
                                        <p:tav tm="100000">
                                          <p:val>
                                            <p:strVal val="#ppt_x"/>
                                          </p:val>
                                        </p:tav>
                                      </p:tavLst>
                                    </p:anim>
                                    <p:anim calcmode="lin" valueType="num">
                                      <p:cBhvr additive="base">
                                        <p:cTn id="24" dur="50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0" fill="hold"/>
                                        <p:tgtEl>
                                          <p:spTgt spid="5"/>
                                        </p:tgtEl>
                                        <p:attrNameLst>
                                          <p:attrName>ppt_x</p:attrName>
                                        </p:attrNameLst>
                                      </p:cBhvr>
                                      <p:tavLst>
                                        <p:tav tm="0">
                                          <p:val>
                                            <p:strVal val="#ppt_x"/>
                                          </p:val>
                                        </p:tav>
                                        <p:tav tm="100000">
                                          <p:val>
                                            <p:strVal val="#ppt_x"/>
                                          </p:val>
                                        </p:tav>
                                      </p:tavLst>
                                    </p:anim>
                                    <p:anim calcmode="lin" valueType="num">
                                      <p:cBhvr additive="base">
                                        <p:cTn id="28" dur="50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0" fill="hold"/>
                                        <p:tgtEl>
                                          <p:spTgt spid="12"/>
                                        </p:tgtEl>
                                        <p:attrNameLst>
                                          <p:attrName>ppt_x</p:attrName>
                                        </p:attrNameLst>
                                      </p:cBhvr>
                                      <p:tavLst>
                                        <p:tav tm="0">
                                          <p:val>
                                            <p:strVal val="#ppt_x"/>
                                          </p:val>
                                        </p:tav>
                                        <p:tav tm="100000">
                                          <p:val>
                                            <p:strVal val="#ppt_x"/>
                                          </p:val>
                                        </p:tav>
                                      </p:tavLst>
                                    </p:anim>
                                    <p:anim calcmode="lin" valueType="num">
                                      <p:cBhvr additive="base">
                                        <p:cTn id="32" dur="50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0" fill="hold"/>
                                        <p:tgtEl>
                                          <p:spTgt spid="14"/>
                                        </p:tgtEl>
                                        <p:attrNameLst>
                                          <p:attrName>ppt_x</p:attrName>
                                        </p:attrNameLst>
                                      </p:cBhvr>
                                      <p:tavLst>
                                        <p:tav tm="0">
                                          <p:val>
                                            <p:strVal val="#ppt_x"/>
                                          </p:val>
                                        </p:tav>
                                        <p:tav tm="100000">
                                          <p:val>
                                            <p:strVal val="#ppt_x"/>
                                          </p:val>
                                        </p:tav>
                                      </p:tavLst>
                                    </p:anim>
                                    <p:anim calcmode="lin" valueType="num">
                                      <p:cBhvr additive="base">
                                        <p:cTn id="36" dur="5000" fill="hold"/>
                                        <p:tgtEl>
                                          <p:spTgt spid="14"/>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0" fill="hold"/>
                                        <p:tgtEl>
                                          <p:spTgt spid="15"/>
                                        </p:tgtEl>
                                        <p:attrNameLst>
                                          <p:attrName>ppt_x</p:attrName>
                                        </p:attrNameLst>
                                      </p:cBhvr>
                                      <p:tavLst>
                                        <p:tav tm="0">
                                          <p:val>
                                            <p:strVal val="#ppt_x"/>
                                          </p:val>
                                        </p:tav>
                                        <p:tav tm="100000">
                                          <p:val>
                                            <p:strVal val="#ppt_x"/>
                                          </p:val>
                                        </p:tav>
                                      </p:tavLst>
                                    </p:anim>
                                    <p:anim calcmode="lin" valueType="num">
                                      <p:cBhvr additive="base">
                                        <p:cTn id="40" dur="5000" fill="hold"/>
                                        <p:tgtEl>
                                          <p:spTgt spid="15"/>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0" fill="hold"/>
                                        <p:tgtEl>
                                          <p:spTgt spid="16"/>
                                        </p:tgtEl>
                                        <p:attrNameLst>
                                          <p:attrName>ppt_x</p:attrName>
                                        </p:attrNameLst>
                                      </p:cBhvr>
                                      <p:tavLst>
                                        <p:tav tm="0">
                                          <p:val>
                                            <p:strVal val="#ppt_x"/>
                                          </p:val>
                                        </p:tav>
                                        <p:tav tm="100000">
                                          <p:val>
                                            <p:strVal val="#ppt_x"/>
                                          </p:val>
                                        </p:tav>
                                      </p:tavLst>
                                    </p:anim>
                                    <p:anim calcmode="lin" valueType="num">
                                      <p:cBhvr additive="base">
                                        <p:cTn id="44" dur="5000" fill="hold"/>
                                        <p:tgtEl>
                                          <p:spTgt spid="1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 calcmode="lin" valueType="num">
                                      <p:cBhvr additive="base">
                                        <p:cTn id="47" dur="5000" fill="hold"/>
                                        <p:tgtEl>
                                          <p:spTgt spid="6"/>
                                        </p:tgtEl>
                                        <p:attrNameLst>
                                          <p:attrName>ppt_x</p:attrName>
                                        </p:attrNameLst>
                                      </p:cBhvr>
                                      <p:tavLst>
                                        <p:tav tm="0">
                                          <p:val>
                                            <p:strVal val="#ppt_x"/>
                                          </p:val>
                                        </p:tav>
                                        <p:tav tm="100000">
                                          <p:val>
                                            <p:strVal val="#ppt_x"/>
                                          </p:val>
                                        </p:tav>
                                      </p:tavLst>
                                    </p:anim>
                                    <p:anim calcmode="lin" valueType="num">
                                      <p:cBhvr additive="base">
                                        <p:cTn id="48" dur="5000" fill="hold"/>
                                        <p:tgtEl>
                                          <p:spTgt spid="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0" fill="hold"/>
                                        <p:tgtEl>
                                          <p:spTgt spid="17"/>
                                        </p:tgtEl>
                                        <p:attrNameLst>
                                          <p:attrName>ppt_x</p:attrName>
                                        </p:attrNameLst>
                                      </p:cBhvr>
                                      <p:tavLst>
                                        <p:tav tm="0">
                                          <p:val>
                                            <p:strVal val="#ppt_x"/>
                                          </p:val>
                                        </p:tav>
                                        <p:tav tm="100000">
                                          <p:val>
                                            <p:strVal val="#ppt_x"/>
                                          </p:val>
                                        </p:tav>
                                      </p:tavLst>
                                    </p:anim>
                                    <p:anim calcmode="lin" valueType="num">
                                      <p:cBhvr additive="base">
                                        <p:cTn id="52" dur="5000" fill="hold"/>
                                        <p:tgtEl>
                                          <p:spTgt spid="17"/>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0" fill="hold"/>
                                        <p:tgtEl>
                                          <p:spTgt spid="7"/>
                                        </p:tgtEl>
                                        <p:attrNameLst>
                                          <p:attrName>ppt_x</p:attrName>
                                        </p:attrNameLst>
                                      </p:cBhvr>
                                      <p:tavLst>
                                        <p:tav tm="0">
                                          <p:val>
                                            <p:strVal val="#ppt_x"/>
                                          </p:val>
                                        </p:tav>
                                        <p:tav tm="100000">
                                          <p:val>
                                            <p:strVal val="#ppt_x"/>
                                          </p:val>
                                        </p:tav>
                                      </p:tavLst>
                                    </p:anim>
                                    <p:anim calcmode="lin" valueType="num">
                                      <p:cBhvr additive="base">
                                        <p:cTn id="56" dur="5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p:bldP spid="6" grpId="0" animBg="1"/>
      <p:bldP spid="7" grpId="0"/>
      <p:bldP spid="14" grpId="0" animBg="1"/>
      <p:bldP spid="15" grpId="0" animBg="1"/>
      <p:bldP spid="16" grpId="0" animBg="1"/>
      <p:bldP spid="18" grpId="0"/>
      <p:bldP spid="20" grpId="0"/>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76200"/>
            <a:ext cx="8077200" cy="1047750"/>
          </a:xfrm>
        </p:spPr>
        <p:txBody>
          <a:bodyPr anchor="b">
            <a:normAutofit/>
          </a:bodyPr>
          <a:lstStyle>
            <a:extLst/>
          </a:lstStyle>
          <a:p>
            <a:pPr algn="ctr"/>
            <a:r>
              <a:rPr lang="en-US" smtClean="0"/>
              <a:t>Rumusan Masalah</a:t>
            </a:r>
            <a:endParaRPr lang="en-US" dirty="0"/>
          </a:p>
        </p:txBody>
      </p:sp>
      <p:sp>
        <p:nvSpPr>
          <p:cNvPr id="3" name="Rectangle 2"/>
          <p:cNvSpPr>
            <a:spLocks noGrp="1"/>
          </p:cNvSpPr>
          <p:nvPr>
            <p:ph type="body" idx="1"/>
          </p:nvPr>
        </p:nvSpPr>
        <p:spPr>
          <a:xfrm>
            <a:off x="609600" y="1504950"/>
            <a:ext cx="7962928" cy="3067050"/>
          </a:xfrm>
        </p:spPr>
        <p:style>
          <a:lnRef idx="2">
            <a:schemeClr val="dk1">
              <a:shade val="50000"/>
            </a:schemeClr>
          </a:lnRef>
          <a:fillRef idx="1">
            <a:schemeClr val="dk1"/>
          </a:fillRef>
          <a:effectRef idx="0">
            <a:schemeClr val="dk1"/>
          </a:effectRef>
          <a:fontRef idx="minor">
            <a:schemeClr val="lt1"/>
          </a:fontRef>
        </p:style>
        <p:txBody>
          <a:bodyPr>
            <a:normAutofit/>
          </a:bodyPr>
          <a:lstStyle>
            <a:extLst/>
          </a:lstStyle>
          <a:p>
            <a:pPr marL="342900" lvl="0" indent="-342900">
              <a:buClrTx/>
              <a:buSzPct val="100000"/>
              <a:buFont typeface="+mj-lt"/>
              <a:buAutoNum type="arabicPeriod"/>
            </a:pPr>
            <a:r>
              <a:rPr lang="en-US" smtClean="0"/>
              <a:t>Bagaimana membangun program aplikasi data barang </a:t>
            </a:r>
            <a:r>
              <a:rPr lang="en-US" i="1" smtClean="0"/>
              <a:t>repair</a:t>
            </a:r>
            <a:r>
              <a:rPr lang="en-US" smtClean="0"/>
              <a:t> yang dapat menggantikan program data barang yang telah ada sekarang dalam bentuk program </a:t>
            </a:r>
            <a:r>
              <a:rPr lang="en-US" i="1" smtClean="0"/>
              <a:t>“Worksheet Excel “</a:t>
            </a:r>
            <a:r>
              <a:rPr lang="en-US" smtClean="0"/>
              <a:t> sehingga menjadi lebih baik?</a:t>
            </a:r>
          </a:p>
          <a:p>
            <a:pPr marL="342900" lvl="0" indent="-342900">
              <a:buClrTx/>
              <a:buSzPct val="100000"/>
              <a:buFont typeface="+mj-lt"/>
              <a:buAutoNum type="arabicPeriod"/>
            </a:pPr>
            <a:r>
              <a:rPr lang="en-US" smtClean="0"/>
              <a:t>Bagaimana agar status data barang </a:t>
            </a:r>
            <a:r>
              <a:rPr lang="en-US" i="1" smtClean="0"/>
              <a:t>repair</a:t>
            </a:r>
            <a:r>
              <a:rPr lang="en-US" smtClean="0"/>
              <a:t> selalu </a:t>
            </a:r>
            <a:r>
              <a:rPr lang="en-US" i="1" smtClean="0"/>
              <a:t>update</a:t>
            </a:r>
            <a:r>
              <a:rPr lang="en-US" smtClean="0"/>
              <a:t> dan sesuai dengan status data barang sebenarnya saat ini?</a:t>
            </a:r>
          </a:p>
          <a:p>
            <a:pPr marL="342900" lvl="0" indent="-342900">
              <a:buClrTx/>
              <a:buSzPct val="100000"/>
              <a:buFont typeface="+mj-lt"/>
              <a:buAutoNum type="arabicPeriod"/>
            </a:pPr>
            <a:r>
              <a:rPr lang="en-US" smtClean="0"/>
              <a:t>Setelah dijalankan program aplikasi data barang </a:t>
            </a:r>
            <a:r>
              <a:rPr lang="en-US" i="1" smtClean="0"/>
              <a:t>repair</a:t>
            </a:r>
            <a:r>
              <a:rPr lang="en-US" smtClean="0"/>
              <a:t> ini, apakah </a:t>
            </a:r>
            <a:r>
              <a:rPr lang="en-US" i="1" smtClean="0"/>
              <a:t>user</a:t>
            </a:r>
            <a:r>
              <a:rPr lang="en-US" smtClean="0"/>
              <a:t> mengerti dan dapat memakai program aplikasi data barang </a:t>
            </a:r>
            <a:r>
              <a:rPr lang="en-US" i="1" smtClean="0"/>
              <a:t>repair</a:t>
            </a:r>
            <a:r>
              <a:rPr lang="en-US" smtClean="0"/>
              <a:t> untuk mendata barang </a:t>
            </a:r>
            <a:r>
              <a:rPr lang="en-US" i="1" smtClean="0"/>
              <a:t>repair</a:t>
            </a:r>
            <a:r>
              <a:rPr lang="en-US" smtClean="0"/>
              <a:t> yang masuk dan keluar?</a:t>
            </a:r>
          </a:p>
          <a:p>
            <a:pPr marL="342900" indent="-342900">
              <a:buClrTx/>
              <a:buFont typeface="+mj-lt"/>
              <a:buAutoNum type="arabicPeriod"/>
            </a:pPr>
            <a:endParaRPr lang="en-US" smtClean="0">
              <a:solidFill>
                <a:schemeClr val="tx1"/>
              </a:solidFill>
            </a:endParaRPr>
          </a:p>
          <a:p>
            <a:pPr marL="342900" indent="-342900">
              <a:buAutoNum type="arabicPeriod"/>
            </a:pPr>
            <a:endParaRPr lang="en-US" dirty="0"/>
          </a:p>
        </p:txBody>
      </p:sp>
      <p:sp>
        <p:nvSpPr>
          <p:cNvPr id="5" name="TextBox 4"/>
          <p:cNvSpPr txBox="1"/>
          <p:nvPr/>
        </p:nvSpPr>
        <p:spPr>
          <a:xfrm>
            <a:off x="142844" y="142858"/>
            <a:ext cx="1626920"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mtClean="0"/>
              <a:t>PENDAHULUAN</a:t>
            </a:r>
            <a:endParaRPr lang="en-US"/>
          </a:p>
        </p:txBody>
      </p:sp>
      <p:sp>
        <p:nvSpPr>
          <p:cNvPr id="8" name="Rounded Rectangle 7"/>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5</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ppt_x"/>
                                          </p:val>
                                        </p:tav>
                                        <p:tav tm="100000">
                                          <p:val>
                                            <p:strVal val="#ppt_x"/>
                                          </p:val>
                                        </p:tav>
                                      </p:tavLst>
                                    </p:anim>
                                    <p:anim calcmode="lin" valueType="num">
                                      <p:cBhvr additive="base">
                                        <p:cTn id="12" dur="20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additive="base">
                                        <p:cTn id="15" dur="2000" fill="hold"/>
                                        <p:tgtEl>
                                          <p:spTgt spid="3">
                                            <p:bg/>
                                          </p:spTgt>
                                        </p:tgtEl>
                                        <p:attrNameLst>
                                          <p:attrName>ppt_x</p:attrName>
                                        </p:attrNameLst>
                                      </p:cBhvr>
                                      <p:tavLst>
                                        <p:tav tm="0">
                                          <p:val>
                                            <p:strVal val="#ppt_x"/>
                                          </p:val>
                                        </p:tav>
                                        <p:tav tm="100000">
                                          <p:val>
                                            <p:strVal val="#ppt_x"/>
                                          </p:val>
                                        </p:tav>
                                      </p:tavLst>
                                    </p:anim>
                                    <p:anim calcmode="lin" valueType="num">
                                      <p:cBhvr additive="base">
                                        <p:cTn id="16" dur="20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4" dur="2000" fill="hold"/>
                                        <p:tgtEl>
                                          <p:spTgt spid="3">
                                            <p:txEl>
                                              <p:pRg st="2" end="2"/>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2000" fill="hold"/>
                                        <p:tgtEl>
                                          <p:spTgt spid="8"/>
                                        </p:tgtEl>
                                        <p:attrNameLst>
                                          <p:attrName>ppt_x</p:attrName>
                                        </p:attrNameLst>
                                      </p:cBhvr>
                                      <p:tavLst>
                                        <p:tav tm="0">
                                          <p:val>
                                            <p:strVal val="#ppt_x"/>
                                          </p:val>
                                        </p:tav>
                                        <p:tav tm="100000">
                                          <p:val>
                                            <p:strVal val="#ppt_x"/>
                                          </p:val>
                                        </p:tav>
                                      </p:tavLst>
                                    </p:anim>
                                    <p:anim calcmode="lin" valueType="num">
                                      <p:cBhvr additive="base">
                                        <p:cTn id="38"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a:xfrm>
            <a:off x="609600" y="76200"/>
            <a:ext cx="8077200" cy="1047750"/>
          </a:xfrm>
        </p:spPr>
        <p:txBody>
          <a:bodyPr anchor="b">
            <a:normAutofit/>
          </a:bodyPr>
          <a:lstStyle>
            <a:extLst/>
          </a:lstStyle>
          <a:p>
            <a:pPr algn="ctr"/>
            <a:r>
              <a:rPr lang="en-US" smtClean="0"/>
              <a:t>Pembatasan Masalah</a:t>
            </a:r>
            <a:endParaRPr lang="en-US" dirty="0"/>
          </a:p>
        </p:txBody>
      </p:sp>
      <p:sp>
        <p:nvSpPr>
          <p:cNvPr id="3" name="Rectangle 2"/>
          <p:cNvSpPr>
            <a:spLocks noGrp="1"/>
          </p:cNvSpPr>
          <p:nvPr>
            <p:ph type="body" idx="1"/>
          </p:nvPr>
        </p:nvSpPr>
        <p:spPr>
          <a:xfrm>
            <a:off x="609600" y="1504950"/>
            <a:ext cx="7962928" cy="3067050"/>
          </a:xfrm>
        </p:spPr>
        <p:style>
          <a:lnRef idx="1">
            <a:schemeClr val="accent3"/>
          </a:lnRef>
          <a:fillRef idx="3">
            <a:schemeClr val="accent3"/>
          </a:fillRef>
          <a:effectRef idx="2">
            <a:schemeClr val="accent3"/>
          </a:effectRef>
          <a:fontRef idx="minor">
            <a:schemeClr val="lt1"/>
          </a:fontRef>
        </p:style>
        <p:txBody>
          <a:bodyPr>
            <a:normAutofit lnSpcReduction="10000"/>
          </a:bodyPr>
          <a:lstStyle>
            <a:extLst/>
          </a:lstStyle>
          <a:p>
            <a:pPr marL="342900" lvl="0" indent="-342900">
              <a:buClrTx/>
              <a:buSzPct val="100000"/>
              <a:buFont typeface="+mj-lt"/>
              <a:buAutoNum type="arabicPeriod"/>
            </a:pPr>
            <a:r>
              <a:rPr lang="en-US" smtClean="0"/>
              <a:t>Program aplikasi data barang </a:t>
            </a:r>
            <a:r>
              <a:rPr lang="en-US" i="1" smtClean="0"/>
              <a:t>repair</a:t>
            </a:r>
            <a:r>
              <a:rPr lang="en-US" smtClean="0"/>
              <a:t> ini dapat dipakai untuk menggantikan program </a:t>
            </a:r>
            <a:r>
              <a:rPr lang="en-US" i="1" smtClean="0"/>
              <a:t>database</a:t>
            </a:r>
            <a:r>
              <a:rPr lang="en-US" smtClean="0"/>
              <a:t> yang ada;</a:t>
            </a:r>
          </a:p>
          <a:p>
            <a:pPr marL="342900" lvl="0" indent="-342900">
              <a:buClrTx/>
              <a:buSzPct val="100000"/>
              <a:buFont typeface="+mj-lt"/>
              <a:buAutoNum type="arabicPeriod"/>
            </a:pPr>
            <a:r>
              <a:rPr lang="en-US" smtClean="0"/>
              <a:t>Status data barang </a:t>
            </a:r>
            <a:r>
              <a:rPr lang="en-US" i="1" smtClean="0"/>
              <a:t>repair</a:t>
            </a:r>
            <a:r>
              <a:rPr lang="en-US" smtClean="0"/>
              <a:t> harus selalu </a:t>
            </a:r>
            <a:r>
              <a:rPr lang="en-US" i="1" smtClean="0"/>
              <a:t>update</a:t>
            </a:r>
            <a:r>
              <a:rPr lang="en-US" smtClean="0"/>
              <a:t> dan sesuai dengan status data barang </a:t>
            </a:r>
            <a:r>
              <a:rPr lang="en-US" i="1" smtClean="0"/>
              <a:t>repair</a:t>
            </a:r>
            <a:r>
              <a:rPr lang="en-US" smtClean="0"/>
              <a:t> sebenarnya saat ini;</a:t>
            </a:r>
          </a:p>
          <a:p>
            <a:pPr marL="342900" lvl="0" indent="-342900">
              <a:buClrTx/>
              <a:buSzPct val="100000"/>
              <a:buFont typeface="+mj-lt"/>
              <a:buAutoNum type="arabicPeriod"/>
            </a:pPr>
            <a:r>
              <a:rPr lang="en-US" smtClean="0"/>
              <a:t>Mengajari </a:t>
            </a:r>
            <a:r>
              <a:rPr lang="en-US" i="1" smtClean="0"/>
              <a:t>user</a:t>
            </a:r>
            <a:r>
              <a:rPr lang="en-US" smtClean="0"/>
              <a:t> cara untuk memakai program ketika mendata barang </a:t>
            </a:r>
            <a:r>
              <a:rPr lang="en-US" i="1" smtClean="0"/>
              <a:t>repair</a:t>
            </a:r>
            <a:r>
              <a:rPr lang="en-US" smtClean="0"/>
              <a:t> yang masuk dan keluar;</a:t>
            </a:r>
          </a:p>
          <a:p>
            <a:pPr marL="342900" lvl="0" indent="-342900">
              <a:buClrTx/>
              <a:buSzPct val="100000"/>
              <a:buFont typeface="+mj-lt"/>
              <a:buAutoNum type="arabicPeriod"/>
            </a:pPr>
            <a:r>
              <a:rPr lang="en-US" smtClean="0"/>
              <a:t>Pembuatan program aplikasi data barang </a:t>
            </a:r>
            <a:r>
              <a:rPr lang="en-US" i="1" smtClean="0"/>
              <a:t>repair</a:t>
            </a:r>
            <a:r>
              <a:rPr lang="en-US" smtClean="0"/>
              <a:t> ini mempergunakan bahasa pemrograman </a:t>
            </a:r>
            <a:r>
              <a:rPr lang="en-US" i="1" smtClean="0"/>
              <a:t>PHP</a:t>
            </a:r>
            <a:r>
              <a:rPr lang="en-US" smtClean="0"/>
              <a:t> dan </a:t>
            </a:r>
            <a:r>
              <a:rPr lang="en-US" i="1" smtClean="0"/>
              <a:t>MySQL</a:t>
            </a:r>
            <a:r>
              <a:rPr lang="en-US" smtClean="0"/>
              <a:t> sebagai </a:t>
            </a:r>
            <a:r>
              <a:rPr lang="en-US" i="1" smtClean="0"/>
              <a:t>database</a:t>
            </a:r>
            <a:r>
              <a:rPr lang="en-US" smtClean="0"/>
              <a:t>-nya.</a:t>
            </a:r>
          </a:p>
          <a:p>
            <a:pPr marL="342900" indent="-342900">
              <a:buClrTx/>
              <a:buFont typeface="+mj-lt"/>
              <a:buAutoNum type="arabicPeriod"/>
            </a:pPr>
            <a:endParaRPr lang="en-US" smtClean="0">
              <a:solidFill>
                <a:schemeClr val="tx1"/>
              </a:solidFill>
            </a:endParaRPr>
          </a:p>
          <a:p>
            <a:pPr marL="342900" indent="-342900">
              <a:buAutoNum type="arabicPeriod"/>
            </a:pPr>
            <a:endParaRPr lang="en-US" dirty="0"/>
          </a:p>
        </p:txBody>
      </p:sp>
      <p:sp>
        <p:nvSpPr>
          <p:cNvPr id="4" name="TextBox 3"/>
          <p:cNvSpPr txBox="1"/>
          <p:nvPr/>
        </p:nvSpPr>
        <p:spPr>
          <a:xfrm>
            <a:off x="142844" y="142858"/>
            <a:ext cx="1626920"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mtClean="0"/>
              <a:t>PENDAHULUAN</a:t>
            </a:r>
            <a:endParaRPr lang="en-US"/>
          </a:p>
        </p:txBody>
      </p:sp>
      <p:sp>
        <p:nvSpPr>
          <p:cNvPr id="6" name="Rounded Rectangle 5"/>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6</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bg/>
                                          </p:spTgt>
                                        </p:tgtEl>
                                        <p:attrNameLst>
                                          <p:attrName>style.visibility</p:attrName>
                                        </p:attrNameLst>
                                      </p:cBhvr>
                                      <p:to>
                                        <p:strVal val="visible"/>
                                      </p:to>
                                    </p:set>
                                    <p:animEffect transition="in" filter="wipe(down)">
                                      <p:cBhvr>
                                        <p:cTn id="39" dur="580">
                                          <p:stCondLst>
                                            <p:cond delay="0"/>
                                          </p:stCondLst>
                                        </p:cTn>
                                        <p:tgtEl>
                                          <p:spTgt spid="3">
                                            <p:bg/>
                                          </p:spTgt>
                                        </p:tgtEl>
                                      </p:cBhvr>
                                    </p:animEffect>
                                    <p:anim calcmode="lin" valueType="num">
                                      <p:cBhvr>
                                        <p:cTn id="40" dur="1822" tmFilter="0,0; 0.14,0.36; 0.43,0.73; 0.71,0.91; 1.0,1.0">
                                          <p:stCondLst>
                                            <p:cond delay="0"/>
                                          </p:stCondLst>
                                        </p:cTn>
                                        <p:tgtEl>
                                          <p:spTgt spid="3">
                                            <p:bg/>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bg/>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bg/>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bg/>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bg/>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bg/>
                                          </p:spTgt>
                                        </p:tgtEl>
                                      </p:cBhvr>
                                      <p:to x="100000" y="60000"/>
                                    </p:animScale>
                                    <p:animScale>
                                      <p:cBhvr>
                                        <p:cTn id="46" dur="166" decel="50000">
                                          <p:stCondLst>
                                            <p:cond delay="676"/>
                                          </p:stCondLst>
                                        </p:cTn>
                                        <p:tgtEl>
                                          <p:spTgt spid="3">
                                            <p:bg/>
                                          </p:spTgt>
                                        </p:tgtEl>
                                      </p:cBhvr>
                                      <p:to x="100000" y="100000"/>
                                    </p:animScale>
                                    <p:animScale>
                                      <p:cBhvr>
                                        <p:cTn id="47" dur="26">
                                          <p:stCondLst>
                                            <p:cond delay="1312"/>
                                          </p:stCondLst>
                                        </p:cTn>
                                        <p:tgtEl>
                                          <p:spTgt spid="3">
                                            <p:bg/>
                                          </p:spTgt>
                                        </p:tgtEl>
                                      </p:cBhvr>
                                      <p:to x="100000" y="80000"/>
                                    </p:animScale>
                                    <p:animScale>
                                      <p:cBhvr>
                                        <p:cTn id="48" dur="166" decel="50000">
                                          <p:stCondLst>
                                            <p:cond delay="1338"/>
                                          </p:stCondLst>
                                        </p:cTn>
                                        <p:tgtEl>
                                          <p:spTgt spid="3">
                                            <p:bg/>
                                          </p:spTgt>
                                        </p:tgtEl>
                                      </p:cBhvr>
                                      <p:to x="100000" y="100000"/>
                                    </p:animScale>
                                    <p:animScale>
                                      <p:cBhvr>
                                        <p:cTn id="49" dur="26">
                                          <p:stCondLst>
                                            <p:cond delay="1642"/>
                                          </p:stCondLst>
                                        </p:cTn>
                                        <p:tgtEl>
                                          <p:spTgt spid="3">
                                            <p:bg/>
                                          </p:spTgt>
                                        </p:tgtEl>
                                      </p:cBhvr>
                                      <p:to x="100000" y="90000"/>
                                    </p:animScale>
                                    <p:animScale>
                                      <p:cBhvr>
                                        <p:cTn id="50" dur="166" decel="50000">
                                          <p:stCondLst>
                                            <p:cond delay="1668"/>
                                          </p:stCondLst>
                                        </p:cTn>
                                        <p:tgtEl>
                                          <p:spTgt spid="3">
                                            <p:bg/>
                                          </p:spTgt>
                                        </p:tgtEl>
                                      </p:cBhvr>
                                      <p:to x="100000" y="100000"/>
                                    </p:animScale>
                                    <p:animScale>
                                      <p:cBhvr>
                                        <p:cTn id="51" dur="26">
                                          <p:stCondLst>
                                            <p:cond delay="1808"/>
                                          </p:stCondLst>
                                        </p:cTn>
                                        <p:tgtEl>
                                          <p:spTgt spid="3">
                                            <p:bg/>
                                          </p:spTgt>
                                        </p:tgtEl>
                                      </p:cBhvr>
                                      <p:to x="100000" y="95000"/>
                                    </p:animScale>
                                    <p:animScale>
                                      <p:cBhvr>
                                        <p:cTn id="52" dur="166" decel="50000">
                                          <p:stCondLst>
                                            <p:cond delay="1834"/>
                                          </p:stCondLst>
                                        </p:cTn>
                                        <p:tgtEl>
                                          <p:spTgt spid="3">
                                            <p:bg/>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3">
                                            <p:txEl>
                                              <p:pRg st="0" end="0"/>
                                            </p:txEl>
                                          </p:spTgt>
                                        </p:tgtEl>
                                        <p:attrNameLst>
                                          <p:attrName>style.visibility</p:attrName>
                                        </p:attrNameLst>
                                      </p:cBhvr>
                                      <p:to>
                                        <p:strVal val="visible"/>
                                      </p:to>
                                    </p:set>
                                    <p:animEffect transition="in" filter="wipe(down)">
                                      <p:cBhvr>
                                        <p:cTn id="57" dur="580">
                                          <p:stCondLst>
                                            <p:cond delay="0"/>
                                          </p:stCondLst>
                                        </p:cTn>
                                        <p:tgtEl>
                                          <p:spTgt spid="3">
                                            <p:txEl>
                                              <p:pRg st="0" end="0"/>
                                            </p:txEl>
                                          </p:spTgt>
                                        </p:tgtEl>
                                      </p:cBhvr>
                                    </p:animEffect>
                                    <p:anim calcmode="lin" valueType="num">
                                      <p:cBhvr>
                                        <p:cTn id="5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xEl>
                                              <p:pRg st="0" end="0"/>
                                            </p:txEl>
                                          </p:spTgt>
                                        </p:tgtEl>
                                      </p:cBhvr>
                                      <p:to x="100000" y="60000"/>
                                    </p:animScale>
                                    <p:animScale>
                                      <p:cBhvr>
                                        <p:cTn id="64" dur="166" decel="50000">
                                          <p:stCondLst>
                                            <p:cond delay="676"/>
                                          </p:stCondLst>
                                        </p:cTn>
                                        <p:tgtEl>
                                          <p:spTgt spid="3">
                                            <p:txEl>
                                              <p:pRg st="0" end="0"/>
                                            </p:txEl>
                                          </p:spTgt>
                                        </p:tgtEl>
                                      </p:cBhvr>
                                      <p:to x="100000" y="100000"/>
                                    </p:animScale>
                                    <p:animScale>
                                      <p:cBhvr>
                                        <p:cTn id="65" dur="26">
                                          <p:stCondLst>
                                            <p:cond delay="1312"/>
                                          </p:stCondLst>
                                        </p:cTn>
                                        <p:tgtEl>
                                          <p:spTgt spid="3">
                                            <p:txEl>
                                              <p:pRg st="0" end="0"/>
                                            </p:txEl>
                                          </p:spTgt>
                                        </p:tgtEl>
                                      </p:cBhvr>
                                      <p:to x="100000" y="80000"/>
                                    </p:animScale>
                                    <p:animScale>
                                      <p:cBhvr>
                                        <p:cTn id="66" dur="166" decel="50000">
                                          <p:stCondLst>
                                            <p:cond delay="1338"/>
                                          </p:stCondLst>
                                        </p:cTn>
                                        <p:tgtEl>
                                          <p:spTgt spid="3">
                                            <p:txEl>
                                              <p:pRg st="0" end="0"/>
                                            </p:txEl>
                                          </p:spTgt>
                                        </p:tgtEl>
                                      </p:cBhvr>
                                      <p:to x="100000" y="100000"/>
                                    </p:animScale>
                                    <p:animScale>
                                      <p:cBhvr>
                                        <p:cTn id="67" dur="26">
                                          <p:stCondLst>
                                            <p:cond delay="1642"/>
                                          </p:stCondLst>
                                        </p:cTn>
                                        <p:tgtEl>
                                          <p:spTgt spid="3">
                                            <p:txEl>
                                              <p:pRg st="0" end="0"/>
                                            </p:txEl>
                                          </p:spTgt>
                                        </p:tgtEl>
                                      </p:cBhvr>
                                      <p:to x="100000" y="90000"/>
                                    </p:animScale>
                                    <p:animScale>
                                      <p:cBhvr>
                                        <p:cTn id="68" dur="166" decel="50000">
                                          <p:stCondLst>
                                            <p:cond delay="1668"/>
                                          </p:stCondLst>
                                        </p:cTn>
                                        <p:tgtEl>
                                          <p:spTgt spid="3">
                                            <p:txEl>
                                              <p:pRg st="0" end="0"/>
                                            </p:txEl>
                                          </p:spTgt>
                                        </p:tgtEl>
                                      </p:cBhvr>
                                      <p:to x="100000" y="100000"/>
                                    </p:animScale>
                                    <p:animScale>
                                      <p:cBhvr>
                                        <p:cTn id="69" dur="26">
                                          <p:stCondLst>
                                            <p:cond delay="1808"/>
                                          </p:stCondLst>
                                        </p:cTn>
                                        <p:tgtEl>
                                          <p:spTgt spid="3">
                                            <p:txEl>
                                              <p:pRg st="0" end="0"/>
                                            </p:txEl>
                                          </p:spTgt>
                                        </p:tgtEl>
                                      </p:cBhvr>
                                      <p:to x="100000" y="95000"/>
                                    </p:animScale>
                                    <p:animScale>
                                      <p:cBhvr>
                                        <p:cTn id="70" dur="166" decel="50000">
                                          <p:stCondLst>
                                            <p:cond delay="1834"/>
                                          </p:stCondLst>
                                        </p:cTn>
                                        <p:tgtEl>
                                          <p:spTgt spid="3">
                                            <p:txEl>
                                              <p:pRg st="0" end="0"/>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3">
                                            <p:txEl>
                                              <p:pRg st="1" end="1"/>
                                            </p:txEl>
                                          </p:spTgt>
                                        </p:tgtEl>
                                        <p:attrNameLst>
                                          <p:attrName>style.visibility</p:attrName>
                                        </p:attrNameLst>
                                      </p:cBhvr>
                                      <p:to>
                                        <p:strVal val="visible"/>
                                      </p:to>
                                    </p:set>
                                    <p:animEffect transition="in" filter="wipe(down)">
                                      <p:cBhvr>
                                        <p:cTn id="75" dur="580">
                                          <p:stCondLst>
                                            <p:cond delay="0"/>
                                          </p:stCondLst>
                                        </p:cTn>
                                        <p:tgtEl>
                                          <p:spTgt spid="3">
                                            <p:txEl>
                                              <p:pRg st="1" end="1"/>
                                            </p:txEl>
                                          </p:spTgt>
                                        </p:tgtEl>
                                      </p:cBhvr>
                                    </p:animEffect>
                                    <p:anim calcmode="lin" valueType="num">
                                      <p:cBhvr>
                                        <p:cTn id="7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3">
                                            <p:txEl>
                                              <p:pRg st="1" end="1"/>
                                            </p:txEl>
                                          </p:spTgt>
                                        </p:tgtEl>
                                      </p:cBhvr>
                                      <p:to x="100000" y="60000"/>
                                    </p:animScale>
                                    <p:animScale>
                                      <p:cBhvr>
                                        <p:cTn id="82" dur="166" decel="50000">
                                          <p:stCondLst>
                                            <p:cond delay="676"/>
                                          </p:stCondLst>
                                        </p:cTn>
                                        <p:tgtEl>
                                          <p:spTgt spid="3">
                                            <p:txEl>
                                              <p:pRg st="1" end="1"/>
                                            </p:txEl>
                                          </p:spTgt>
                                        </p:tgtEl>
                                      </p:cBhvr>
                                      <p:to x="100000" y="100000"/>
                                    </p:animScale>
                                    <p:animScale>
                                      <p:cBhvr>
                                        <p:cTn id="83" dur="26">
                                          <p:stCondLst>
                                            <p:cond delay="1312"/>
                                          </p:stCondLst>
                                        </p:cTn>
                                        <p:tgtEl>
                                          <p:spTgt spid="3">
                                            <p:txEl>
                                              <p:pRg st="1" end="1"/>
                                            </p:txEl>
                                          </p:spTgt>
                                        </p:tgtEl>
                                      </p:cBhvr>
                                      <p:to x="100000" y="80000"/>
                                    </p:animScale>
                                    <p:animScale>
                                      <p:cBhvr>
                                        <p:cTn id="84" dur="166" decel="50000">
                                          <p:stCondLst>
                                            <p:cond delay="1338"/>
                                          </p:stCondLst>
                                        </p:cTn>
                                        <p:tgtEl>
                                          <p:spTgt spid="3">
                                            <p:txEl>
                                              <p:pRg st="1" end="1"/>
                                            </p:txEl>
                                          </p:spTgt>
                                        </p:tgtEl>
                                      </p:cBhvr>
                                      <p:to x="100000" y="100000"/>
                                    </p:animScale>
                                    <p:animScale>
                                      <p:cBhvr>
                                        <p:cTn id="85" dur="26">
                                          <p:stCondLst>
                                            <p:cond delay="1642"/>
                                          </p:stCondLst>
                                        </p:cTn>
                                        <p:tgtEl>
                                          <p:spTgt spid="3">
                                            <p:txEl>
                                              <p:pRg st="1" end="1"/>
                                            </p:txEl>
                                          </p:spTgt>
                                        </p:tgtEl>
                                      </p:cBhvr>
                                      <p:to x="100000" y="90000"/>
                                    </p:animScale>
                                    <p:animScale>
                                      <p:cBhvr>
                                        <p:cTn id="86" dur="166" decel="50000">
                                          <p:stCondLst>
                                            <p:cond delay="1668"/>
                                          </p:stCondLst>
                                        </p:cTn>
                                        <p:tgtEl>
                                          <p:spTgt spid="3">
                                            <p:txEl>
                                              <p:pRg st="1" end="1"/>
                                            </p:txEl>
                                          </p:spTgt>
                                        </p:tgtEl>
                                      </p:cBhvr>
                                      <p:to x="100000" y="100000"/>
                                    </p:animScale>
                                    <p:animScale>
                                      <p:cBhvr>
                                        <p:cTn id="87" dur="26">
                                          <p:stCondLst>
                                            <p:cond delay="1808"/>
                                          </p:stCondLst>
                                        </p:cTn>
                                        <p:tgtEl>
                                          <p:spTgt spid="3">
                                            <p:txEl>
                                              <p:pRg st="1" end="1"/>
                                            </p:txEl>
                                          </p:spTgt>
                                        </p:tgtEl>
                                      </p:cBhvr>
                                      <p:to x="100000" y="95000"/>
                                    </p:animScale>
                                    <p:animScale>
                                      <p:cBhvr>
                                        <p:cTn id="88" dur="166" decel="50000">
                                          <p:stCondLst>
                                            <p:cond delay="1834"/>
                                          </p:stCondLst>
                                        </p:cTn>
                                        <p:tgtEl>
                                          <p:spTgt spid="3">
                                            <p:txEl>
                                              <p:pRg st="1" end="1"/>
                                            </p:txEl>
                                          </p:spTgt>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3">
                                            <p:txEl>
                                              <p:pRg st="2" end="2"/>
                                            </p:txEl>
                                          </p:spTgt>
                                        </p:tgtEl>
                                        <p:attrNameLst>
                                          <p:attrName>style.visibility</p:attrName>
                                        </p:attrNameLst>
                                      </p:cBhvr>
                                      <p:to>
                                        <p:strVal val="visible"/>
                                      </p:to>
                                    </p:set>
                                    <p:animEffect transition="in" filter="wipe(down)">
                                      <p:cBhvr>
                                        <p:cTn id="93" dur="580">
                                          <p:stCondLst>
                                            <p:cond delay="0"/>
                                          </p:stCondLst>
                                        </p:cTn>
                                        <p:tgtEl>
                                          <p:spTgt spid="3">
                                            <p:txEl>
                                              <p:pRg st="2" end="2"/>
                                            </p:txEl>
                                          </p:spTgt>
                                        </p:tgtEl>
                                      </p:cBhvr>
                                    </p:animEffect>
                                    <p:anim calcmode="lin" valueType="num">
                                      <p:cBhvr>
                                        <p:cTn id="9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99" dur="26">
                                          <p:stCondLst>
                                            <p:cond delay="650"/>
                                          </p:stCondLst>
                                        </p:cTn>
                                        <p:tgtEl>
                                          <p:spTgt spid="3">
                                            <p:txEl>
                                              <p:pRg st="2" end="2"/>
                                            </p:txEl>
                                          </p:spTgt>
                                        </p:tgtEl>
                                      </p:cBhvr>
                                      <p:to x="100000" y="60000"/>
                                    </p:animScale>
                                    <p:animScale>
                                      <p:cBhvr>
                                        <p:cTn id="100" dur="166" decel="50000">
                                          <p:stCondLst>
                                            <p:cond delay="676"/>
                                          </p:stCondLst>
                                        </p:cTn>
                                        <p:tgtEl>
                                          <p:spTgt spid="3">
                                            <p:txEl>
                                              <p:pRg st="2" end="2"/>
                                            </p:txEl>
                                          </p:spTgt>
                                        </p:tgtEl>
                                      </p:cBhvr>
                                      <p:to x="100000" y="100000"/>
                                    </p:animScale>
                                    <p:animScale>
                                      <p:cBhvr>
                                        <p:cTn id="101" dur="26">
                                          <p:stCondLst>
                                            <p:cond delay="1312"/>
                                          </p:stCondLst>
                                        </p:cTn>
                                        <p:tgtEl>
                                          <p:spTgt spid="3">
                                            <p:txEl>
                                              <p:pRg st="2" end="2"/>
                                            </p:txEl>
                                          </p:spTgt>
                                        </p:tgtEl>
                                      </p:cBhvr>
                                      <p:to x="100000" y="80000"/>
                                    </p:animScale>
                                    <p:animScale>
                                      <p:cBhvr>
                                        <p:cTn id="102" dur="166" decel="50000">
                                          <p:stCondLst>
                                            <p:cond delay="1338"/>
                                          </p:stCondLst>
                                        </p:cTn>
                                        <p:tgtEl>
                                          <p:spTgt spid="3">
                                            <p:txEl>
                                              <p:pRg st="2" end="2"/>
                                            </p:txEl>
                                          </p:spTgt>
                                        </p:tgtEl>
                                      </p:cBhvr>
                                      <p:to x="100000" y="100000"/>
                                    </p:animScale>
                                    <p:animScale>
                                      <p:cBhvr>
                                        <p:cTn id="103" dur="26">
                                          <p:stCondLst>
                                            <p:cond delay="1642"/>
                                          </p:stCondLst>
                                        </p:cTn>
                                        <p:tgtEl>
                                          <p:spTgt spid="3">
                                            <p:txEl>
                                              <p:pRg st="2" end="2"/>
                                            </p:txEl>
                                          </p:spTgt>
                                        </p:tgtEl>
                                      </p:cBhvr>
                                      <p:to x="100000" y="90000"/>
                                    </p:animScale>
                                    <p:animScale>
                                      <p:cBhvr>
                                        <p:cTn id="104" dur="166" decel="50000">
                                          <p:stCondLst>
                                            <p:cond delay="1668"/>
                                          </p:stCondLst>
                                        </p:cTn>
                                        <p:tgtEl>
                                          <p:spTgt spid="3">
                                            <p:txEl>
                                              <p:pRg st="2" end="2"/>
                                            </p:txEl>
                                          </p:spTgt>
                                        </p:tgtEl>
                                      </p:cBhvr>
                                      <p:to x="100000" y="100000"/>
                                    </p:animScale>
                                    <p:animScale>
                                      <p:cBhvr>
                                        <p:cTn id="105" dur="26">
                                          <p:stCondLst>
                                            <p:cond delay="1808"/>
                                          </p:stCondLst>
                                        </p:cTn>
                                        <p:tgtEl>
                                          <p:spTgt spid="3">
                                            <p:txEl>
                                              <p:pRg st="2" end="2"/>
                                            </p:txEl>
                                          </p:spTgt>
                                        </p:tgtEl>
                                      </p:cBhvr>
                                      <p:to x="100000" y="95000"/>
                                    </p:animScale>
                                    <p:animScale>
                                      <p:cBhvr>
                                        <p:cTn id="106" dur="166" decel="50000">
                                          <p:stCondLst>
                                            <p:cond delay="1834"/>
                                          </p:stCondLst>
                                        </p:cTn>
                                        <p:tgtEl>
                                          <p:spTgt spid="3">
                                            <p:txEl>
                                              <p:pRg st="2" end="2"/>
                                            </p:txEl>
                                          </p:spTgt>
                                        </p:tgtEl>
                                      </p:cBhvr>
                                      <p:to x="100000" y="100000"/>
                                    </p:animScale>
                                  </p:childTnLst>
                                </p:cTn>
                              </p:par>
                            </p:childTnLst>
                          </p:cTn>
                        </p:par>
                      </p:childTnLst>
                    </p:cTn>
                  </p:par>
                  <p:par>
                    <p:cTn id="107" fill="hold">
                      <p:stCondLst>
                        <p:cond delay="indefinite"/>
                      </p:stCondLst>
                      <p:childTnLst>
                        <p:par>
                          <p:cTn id="108" fill="hold">
                            <p:stCondLst>
                              <p:cond delay="0"/>
                            </p:stCondLst>
                            <p:childTnLst>
                              <p:par>
                                <p:cTn id="109" presetID="26" presetClass="entr" presetSubtype="0" fill="hold" grpId="0" nodeType="clickEffect">
                                  <p:stCondLst>
                                    <p:cond delay="0"/>
                                  </p:stCondLst>
                                  <p:childTnLst>
                                    <p:set>
                                      <p:cBhvr>
                                        <p:cTn id="110" dur="1" fill="hold">
                                          <p:stCondLst>
                                            <p:cond delay="0"/>
                                          </p:stCondLst>
                                        </p:cTn>
                                        <p:tgtEl>
                                          <p:spTgt spid="3">
                                            <p:txEl>
                                              <p:pRg st="3" end="3"/>
                                            </p:txEl>
                                          </p:spTgt>
                                        </p:tgtEl>
                                        <p:attrNameLst>
                                          <p:attrName>style.visibility</p:attrName>
                                        </p:attrNameLst>
                                      </p:cBhvr>
                                      <p:to>
                                        <p:strVal val="visible"/>
                                      </p:to>
                                    </p:set>
                                    <p:animEffect transition="in" filter="wipe(down)">
                                      <p:cBhvr>
                                        <p:cTn id="111" dur="580">
                                          <p:stCondLst>
                                            <p:cond delay="0"/>
                                          </p:stCondLst>
                                        </p:cTn>
                                        <p:tgtEl>
                                          <p:spTgt spid="3">
                                            <p:txEl>
                                              <p:pRg st="3" end="3"/>
                                            </p:txEl>
                                          </p:spTgt>
                                        </p:tgtEl>
                                      </p:cBhvr>
                                    </p:animEffect>
                                    <p:anim calcmode="lin" valueType="num">
                                      <p:cBhvr>
                                        <p:cTn id="11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11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11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11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11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117" dur="26">
                                          <p:stCondLst>
                                            <p:cond delay="650"/>
                                          </p:stCondLst>
                                        </p:cTn>
                                        <p:tgtEl>
                                          <p:spTgt spid="3">
                                            <p:txEl>
                                              <p:pRg st="3" end="3"/>
                                            </p:txEl>
                                          </p:spTgt>
                                        </p:tgtEl>
                                      </p:cBhvr>
                                      <p:to x="100000" y="60000"/>
                                    </p:animScale>
                                    <p:animScale>
                                      <p:cBhvr>
                                        <p:cTn id="118" dur="166" decel="50000">
                                          <p:stCondLst>
                                            <p:cond delay="676"/>
                                          </p:stCondLst>
                                        </p:cTn>
                                        <p:tgtEl>
                                          <p:spTgt spid="3">
                                            <p:txEl>
                                              <p:pRg st="3" end="3"/>
                                            </p:txEl>
                                          </p:spTgt>
                                        </p:tgtEl>
                                      </p:cBhvr>
                                      <p:to x="100000" y="100000"/>
                                    </p:animScale>
                                    <p:animScale>
                                      <p:cBhvr>
                                        <p:cTn id="119" dur="26">
                                          <p:stCondLst>
                                            <p:cond delay="1312"/>
                                          </p:stCondLst>
                                        </p:cTn>
                                        <p:tgtEl>
                                          <p:spTgt spid="3">
                                            <p:txEl>
                                              <p:pRg st="3" end="3"/>
                                            </p:txEl>
                                          </p:spTgt>
                                        </p:tgtEl>
                                      </p:cBhvr>
                                      <p:to x="100000" y="80000"/>
                                    </p:animScale>
                                    <p:animScale>
                                      <p:cBhvr>
                                        <p:cTn id="120" dur="166" decel="50000">
                                          <p:stCondLst>
                                            <p:cond delay="1338"/>
                                          </p:stCondLst>
                                        </p:cTn>
                                        <p:tgtEl>
                                          <p:spTgt spid="3">
                                            <p:txEl>
                                              <p:pRg st="3" end="3"/>
                                            </p:txEl>
                                          </p:spTgt>
                                        </p:tgtEl>
                                      </p:cBhvr>
                                      <p:to x="100000" y="100000"/>
                                    </p:animScale>
                                    <p:animScale>
                                      <p:cBhvr>
                                        <p:cTn id="121" dur="26">
                                          <p:stCondLst>
                                            <p:cond delay="1642"/>
                                          </p:stCondLst>
                                        </p:cTn>
                                        <p:tgtEl>
                                          <p:spTgt spid="3">
                                            <p:txEl>
                                              <p:pRg st="3" end="3"/>
                                            </p:txEl>
                                          </p:spTgt>
                                        </p:tgtEl>
                                      </p:cBhvr>
                                      <p:to x="100000" y="90000"/>
                                    </p:animScale>
                                    <p:animScale>
                                      <p:cBhvr>
                                        <p:cTn id="122" dur="166" decel="50000">
                                          <p:stCondLst>
                                            <p:cond delay="1668"/>
                                          </p:stCondLst>
                                        </p:cTn>
                                        <p:tgtEl>
                                          <p:spTgt spid="3">
                                            <p:txEl>
                                              <p:pRg st="3" end="3"/>
                                            </p:txEl>
                                          </p:spTgt>
                                        </p:tgtEl>
                                      </p:cBhvr>
                                      <p:to x="100000" y="100000"/>
                                    </p:animScale>
                                    <p:animScale>
                                      <p:cBhvr>
                                        <p:cTn id="123" dur="26">
                                          <p:stCondLst>
                                            <p:cond delay="1808"/>
                                          </p:stCondLst>
                                        </p:cTn>
                                        <p:tgtEl>
                                          <p:spTgt spid="3">
                                            <p:txEl>
                                              <p:pRg st="3" end="3"/>
                                            </p:txEl>
                                          </p:spTgt>
                                        </p:tgtEl>
                                      </p:cBhvr>
                                      <p:to x="100000" y="95000"/>
                                    </p:animScale>
                                    <p:animScale>
                                      <p:cBhvr>
                                        <p:cTn id="124" dur="166" decel="50000">
                                          <p:stCondLst>
                                            <p:cond delay="1834"/>
                                          </p:stCondLst>
                                        </p:cTn>
                                        <p:tgtEl>
                                          <p:spTgt spid="3">
                                            <p:txEl>
                                              <p:pRg st="3" end="3"/>
                                            </p:txEl>
                                          </p:spTgt>
                                        </p:tgtEl>
                                      </p:cBhvr>
                                      <p:to x="100000" y="100000"/>
                                    </p:animScale>
                                  </p:childTnLst>
                                </p:cTn>
                              </p:par>
                              <p:par>
                                <p:cTn id="125" presetID="26" presetClass="entr" presetSubtype="0" fill="hold" grpId="0" nodeType="withEffect">
                                  <p:stCondLst>
                                    <p:cond delay="0"/>
                                  </p:stCondLst>
                                  <p:childTnLst>
                                    <p:set>
                                      <p:cBhvr>
                                        <p:cTn id="126" dur="1" fill="hold">
                                          <p:stCondLst>
                                            <p:cond delay="0"/>
                                          </p:stCondLst>
                                        </p:cTn>
                                        <p:tgtEl>
                                          <p:spTgt spid="6"/>
                                        </p:tgtEl>
                                        <p:attrNameLst>
                                          <p:attrName>style.visibility</p:attrName>
                                        </p:attrNameLst>
                                      </p:cBhvr>
                                      <p:to>
                                        <p:strVal val="visible"/>
                                      </p:to>
                                    </p:set>
                                    <p:animEffect transition="in" filter="wipe(down)">
                                      <p:cBhvr>
                                        <p:cTn id="127" dur="580">
                                          <p:stCondLst>
                                            <p:cond delay="0"/>
                                          </p:stCondLst>
                                        </p:cTn>
                                        <p:tgtEl>
                                          <p:spTgt spid="6"/>
                                        </p:tgtEl>
                                      </p:cBhvr>
                                    </p:animEffect>
                                    <p:anim calcmode="lin" valueType="num">
                                      <p:cBhvr>
                                        <p:cTn id="12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2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3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3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3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3" dur="26">
                                          <p:stCondLst>
                                            <p:cond delay="650"/>
                                          </p:stCondLst>
                                        </p:cTn>
                                        <p:tgtEl>
                                          <p:spTgt spid="6"/>
                                        </p:tgtEl>
                                      </p:cBhvr>
                                      <p:to x="100000" y="60000"/>
                                    </p:animScale>
                                    <p:animScale>
                                      <p:cBhvr>
                                        <p:cTn id="134" dur="166" decel="50000">
                                          <p:stCondLst>
                                            <p:cond delay="676"/>
                                          </p:stCondLst>
                                        </p:cTn>
                                        <p:tgtEl>
                                          <p:spTgt spid="6"/>
                                        </p:tgtEl>
                                      </p:cBhvr>
                                      <p:to x="100000" y="100000"/>
                                    </p:animScale>
                                    <p:animScale>
                                      <p:cBhvr>
                                        <p:cTn id="135" dur="26">
                                          <p:stCondLst>
                                            <p:cond delay="1312"/>
                                          </p:stCondLst>
                                        </p:cTn>
                                        <p:tgtEl>
                                          <p:spTgt spid="6"/>
                                        </p:tgtEl>
                                      </p:cBhvr>
                                      <p:to x="100000" y="80000"/>
                                    </p:animScale>
                                    <p:animScale>
                                      <p:cBhvr>
                                        <p:cTn id="136" dur="166" decel="50000">
                                          <p:stCondLst>
                                            <p:cond delay="1338"/>
                                          </p:stCondLst>
                                        </p:cTn>
                                        <p:tgtEl>
                                          <p:spTgt spid="6"/>
                                        </p:tgtEl>
                                      </p:cBhvr>
                                      <p:to x="100000" y="100000"/>
                                    </p:animScale>
                                    <p:animScale>
                                      <p:cBhvr>
                                        <p:cTn id="137" dur="26">
                                          <p:stCondLst>
                                            <p:cond delay="1642"/>
                                          </p:stCondLst>
                                        </p:cTn>
                                        <p:tgtEl>
                                          <p:spTgt spid="6"/>
                                        </p:tgtEl>
                                      </p:cBhvr>
                                      <p:to x="100000" y="90000"/>
                                    </p:animScale>
                                    <p:animScale>
                                      <p:cBhvr>
                                        <p:cTn id="138" dur="166" decel="50000">
                                          <p:stCondLst>
                                            <p:cond delay="1668"/>
                                          </p:stCondLst>
                                        </p:cTn>
                                        <p:tgtEl>
                                          <p:spTgt spid="6"/>
                                        </p:tgtEl>
                                      </p:cBhvr>
                                      <p:to x="100000" y="100000"/>
                                    </p:animScale>
                                    <p:animScale>
                                      <p:cBhvr>
                                        <p:cTn id="139" dur="26">
                                          <p:stCondLst>
                                            <p:cond delay="1808"/>
                                          </p:stCondLst>
                                        </p:cTn>
                                        <p:tgtEl>
                                          <p:spTgt spid="6"/>
                                        </p:tgtEl>
                                      </p:cBhvr>
                                      <p:to x="100000" y="95000"/>
                                    </p:animScale>
                                    <p:animScale>
                                      <p:cBhvr>
                                        <p:cTn id="14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60000"/>
                <a:lumOff val="40000"/>
              </a:schemeClr>
            </a:gs>
            <a:gs pos="39999">
              <a:schemeClr val="bg1"/>
            </a:gs>
            <a:gs pos="70000">
              <a:schemeClr val="bg1"/>
            </a:gs>
            <a:gs pos="100000">
              <a:schemeClr val="bg1"/>
            </a:gs>
          </a:gsLst>
          <a:lin ang="5400000" scaled="0"/>
        </a:gradFill>
        <a:effectLst/>
      </p:bgPr>
    </p:bg>
    <p:spTree>
      <p:nvGrpSpPr>
        <p:cNvPr id="1" name=""/>
        <p:cNvGrpSpPr/>
        <p:nvPr/>
      </p:nvGrpSpPr>
      <p:grpSpPr>
        <a:xfrm>
          <a:off x="0" y="0"/>
          <a:ext cx="0" cy="0"/>
          <a:chOff x="0" y="0"/>
          <a:chExt cx="0" cy="0"/>
        </a:xfrm>
      </p:grpSpPr>
      <p:sp>
        <p:nvSpPr>
          <p:cNvPr id="2" name="Rectangle 1"/>
          <p:cNvSpPr>
            <a:spLocks noGrp="1"/>
          </p:cNvSpPr>
          <p:nvPr>
            <p:ph type="title"/>
          </p:nvPr>
        </p:nvSpPr>
        <p:spPr>
          <a:xfrm>
            <a:off x="1214414" y="428610"/>
            <a:ext cx="7929586" cy="690560"/>
          </a:xfrm>
        </p:spPr>
        <p:txBody>
          <a:bodyPr anchor="b">
            <a:normAutofit fontScale="90000"/>
          </a:bodyPr>
          <a:lstStyle>
            <a:extLst/>
          </a:lstStyle>
          <a:p>
            <a:pPr algn="r">
              <a:spcBef>
                <a:spcPts val="0"/>
              </a:spcBef>
            </a:pPr>
            <a:r>
              <a:rPr lang="en-US" smtClean="0"/>
              <a:t>Maksud Penelitian dan Tujuan Penelitian</a:t>
            </a:r>
            <a:endParaRPr lang="en-US" dirty="0"/>
          </a:p>
        </p:txBody>
      </p:sp>
      <p:sp>
        <p:nvSpPr>
          <p:cNvPr id="5" name="Rectangle 4"/>
          <p:cNvSpPr/>
          <p:nvPr/>
        </p:nvSpPr>
        <p:spPr>
          <a:xfrm>
            <a:off x="214282" y="1500180"/>
            <a:ext cx="3857652" cy="3139321"/>
          </a:xfrm>
          <a:prstGeom prst="rect">
            <a:avLst/>
          </a:prstGeom>
        </p:spPr>
        <p:txBody>
          <a:bodyPr wrap="square">
            <a:spAutoFit/>
          </a:bodyPr>
          <a:lstStyle/>
          <a:p>
            <a:r>
              <a:rPr lang="en-US" smtClean="0">
                <a:latin typeface="Arial" pitchFamily="34" charset="0"/>
                <a:cs typeface="Arial" pitchFamily="34" charset="0"/>
              </a:rPr>
              <a:t>Maksud penelitian yang dilakukan oleh penulis adalah penulis mengetahui dan memahami kekurang-kekurangan serta kelemahan-kelemahan sistem pencatatan </a:t>
            </a:r>
            <a:r>
              <a:rPr lang="en-US" i="1" smtClean="0">
                <a:latin typeface="Arial" pitchFamily="34" charset="0"/>
                <a:cs typeface="Arial" pitchFamily="34" charset="0"/>
              </a:rPr>
              <a:t>database</a:t>
            </a:r>
            <a:r>
              <a:rPr lang="en-US" smtClean="0">
                <a:latin typeface="Arial" pitchFamily="34" charset="0"/>
                <a:cs typeface="Arial" pitchFamily="34" charset="0"/>
              </a:rPr>
              <a:t> barang </a:t>
            </a:r>
            <a:r>
              <a:rPr lang="en-US" i="1" smtClean="0">
                <a:latin typeface="Arial" pitchFamily="34" charset="0"/>
                <a:cs typeface="Arial" pitchFamily="34" charset="0"/>
              </a:rPr>
              <a:t>repair</a:t>
            </a:r>
            <a:r>
              <a:rPr lang="en-US" smtClean="0">
                <a:latin typeface="Arial" pitchFamily="34" charset="0"/>
                <a:cs typeface="Arial" pitchFamily="34" charset="0"/>
              </a:rPr>
              <a:t> yang telah berjalan di PT. Rekatama Putra Gegana saat ini sehingga sistem tersebut dapat diketahui permasalahannya dengan lebih mendetail. </a:t>
            </a:r>
            <a:endParaRPr lang="en-US">
              <a:latin typeface="Arial" pitchFamily="34" charset="0"/>
              <a:cs typeface="Arial" pitchFamily="34" charset="0"/>
            </a:endParaRPr>
          </a:p>
        </p:txBody>
      </p:sp>
      <p:sp>
        <p:nvSpPr>
          <p:cNvPr id="31745" name="Rectangle 1"/>
          <p:cNvSpPr>
            <a:spLocks noChangeArrowheads="1"/>
          </p:cNvSpPr>
          <p:nvPr/>
        </p:nvSpPr>
        <p:spPr bwMode="auto">
          <a:xfrm>
            <a:off x="4572000" y="1428742"/>
            <a:ext cx="421481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smtClean="0">
                <a:ln>
                  <a:noFill/>
                </a:ln>
                <a:solidFill>
                  <a:schemeClr val="tx1"/>
                </a:solidFill>
                <a:effectLst/>
                <a:latin typeface="Arial" pitchFamily="34" charset="0"/>
                <a:ea typeface="Times New Roman" pitchFamily="18" charset="0"/>
                <a:cs typeface="Arial" pitchFamily="34" charset="0"/>
              </a:rPr>
              <a:t>Manfaat Penelitian</a:t>
            </a:r>
            <a: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b="0" i="0" u="none" strike="noStrike" cap="none" normalizeH="0" baseline="0" smtClean="0">
              <a:ln>
                <a:noFill/>
              </a:ln>
              <a:solidFill>
                <a:schemeClr val="tx1"/>
              </a:solidFill>
              <a:effectLst/>
              <a:latin typeface="Arial" pitchFamily="34" charset="0"/>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Dengan adanya program aplikasi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database</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barang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ini selain pelayanan terhadap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customer</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menjadi lebih baik dalam hal penyampaian informasi juga dapat membantu kerja karyawan dan pihak manajemen PT. Rekatama Putra Gegana dalam mengetahui status barang </a:t>
            </a:r>
            <a:r>
              <a:rPr kumimoji="0" lang="en-US" sz="16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repair</a:t>
            </a:r>
            <a:r>
              <a:rPr kumimoji="0" lang="en-US" sz="16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yang sedang dikerjakan melalui program aplikasi yang dapat dibuka dan ditampilkan di komputer masing-masing.</a:t>
            </a:r>
            <a:endParaRPr kumimoji="0" lang="en-US" sz="1600" b="0" i="0" u="none" strike="noStrike" cap="none" normalizeH="0" baseline="0" smtClean="0">
              <a:ln>
                <a:noFill/>
              </a:ln>
              <a:solidFill>
                <a:schemeClr val="tx1"/>
              </a:solidFill>
              <a:effectLst/>
              <a:latin typeface="Arial" pitchFamily="34" charset="0"/>
            </a:endParaRPr>
          </a:p>
        </p:txBody>
      </p:sp>
      <p:sp>
        <p:nvSpPr>
          <p:cNvPr id="7" name="Rectangle 6"/>
          <p:cNvSpPr/>
          <p:nvPr/>
        </p:nvSpPr>
        <p:spPr>
          <a:xfrm>
            <a:off x="4214810" y="1571618"/>
            <a:ext cx="71438" cy="32147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142844" y="142858"/>
            <a:ext cx="1626920"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mtClean="0"/>
              <a:t>PENDAHULUAN</a:t>
            </a:r>
            <a:endParaRPr lang="en-US"/>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7</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2000" fill="hold"/>
                                        <p:tgtEl>
                                          <p:spTgt spid="8"/>
                                        </p:tgtEl>
                                        <p:attrNameLst>
                                          <p:attrName>ppt_x</p:attrName>
                                        </p:attrNameLst>
                                      </p:cBhvr>
                                      <p:tavLst>
                                        <p:tav tm="0">
                                          <p:val>
                                            <p:strVal val="#ppt_x-.2"/>
                                          </p:val>
                                        </p:tav>
                                        <p:tav tm="100000">
                                          <p:val>
                                            <p:strVal val="#ppt_x"/>
                                          </p:val>
                                        </p:tav>
                                      </p:tavLst>
                                    </p:anim>
                                    <p:anim calcmode="lin" valueType="num">
                                      <p:cBhvr>
                                        <p:cTn id="8" dur="2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2000"/>
                                        <p:tgtEl>
                                          <p:spTgt spid="8"/>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2000" fill="hold"/>
                                        <p:tgtEl>
                                          <p:spTgt spid="2"/>
                                        </p:tgtEl>
                                        <p:attrNameLst>
                                          <p:attrName>ppt_x</p:attrName>
                                        </p:attrNameLst>
                                      </p:cBhvr>
                                      <p:tavLst>
                                        <p:tav tm="0">
                                          <p:val>
                                            <p:strVal val="#ppt_x-.2"/>
                                          </p:val>
                                        </p:tav>
                                        <p:tav tm="100000">
                                          <p:val>
                                            <p:strVal val="#ppt_x"/>
                                          </p:val>
                                        </p:tav>
                                      </p:tavLst>
                                    </p:anim>
                                    <p:anim calcmode="lin" valueType="num">
                                      <p:cBhvr>
                                        <p:cTn id="13" dur="2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4" dur="2000"/>
                                        <p:tgtEl>
                                          <p:spTgt spid="2"/>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2000" fill="hold"/>
                                        <p:tgtEl>
                                          <p:spTgt spid="5"/>
                                        </p:tgtEl>
                                        <p:attrNameLst>
                                          <p:attrName>ppt_x</p:attrName>
                                        </p:attrNameLst>
                                      </p:cBhvr>
                                      <p:tavLst>
                                        <p:tav tm="0">
                                          <p:val>
                                            <p:strVal val="#ppt_x-.2"/>
                                          </p:val>
                                        </p:tav>
                                        <p:tav tm="100000">
                                          <p:val>
                                            <p:strVal val="#ppt_x"/>
                                          </p:val>
                                        </p:tav>
                                      </p:tavLst>
                                    </p:anim>
                                    <p:anim calcmode="lin" valueType="num">
                                      <p:cBhvr>
                                        <p:cTn id="18" dur="2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9" dur="2000"/>
                                        <p:tgtEl>
                                          <p:spTgt spid="5"/>
                                        </p:tgtEl>
                                      </p:cBhvr>
                                    </p:animEffect>
                                  </p:childTnLst>
                                </p:cTn>
                              </p:par>
                              <p:par>
                                <p:cTn id="20" presetID="24"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to="" calcmode="lin" valueType="num">
                                      <p:cBhvr>
                                        <p:cTn id="22" dur="1" fill="hold"/>
                                        <p:tgtEl>
                                          <p:spTgt spid="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31745"/>
                                        </p:tgtEl>
                                        <p:attrNameLst>
                                          <p:attrName>style.visibility</p:attrName>
                                        </p:attrNameLst>
                                      </p:cBhvr>
                                      <p:to>
                                        <p:strVal val="visible"/>
                                      </p:to>
                                    </p:set>
                                    <p:anim calcmode="lin" valueType="num">
                                      <p:cBhvr>
                                        <p:cTn id="27" dur="2000" fill="hold"/>
                                        <p:tgtEl>
                                          <p:spTgt spid="31745"/>
                                        </p:tgtEl>
                                        <p:attrNameLst>
                                          <p:attrName>ppt_x</p:attrName>
                                        </p:attrNameLst>
                                      </p:cBhvr>
                                      <p:tavLst>
                                        <p:tav tm="0">
                                          <p:val>
                                            <p:strVal val="#ppt_x-.2"/>
                                          </p:val>
                                        </p:tav>
                                        <p:tav tm="100000">
                                          <p:val>
                                            <p:strVal val="#ppt_x"/>
                                          </p:val>
                                        </p:tav>
                                      </p:tavLst>
                                    </p:anim>
                                    <p:anim calcmode="lin" valueType="num">
                                      <p:cBhvr>
                                        <p:cTn id="28" dur="2000" fill="hold"/>
                                        <p:tgtEl>
                                          <p:spTgt spid="31745"/>
                                        </p:tgtEl>
                                        <p:attrNameLst>
                                          <p:attrName>ppt_y</p:attrName>
                                        </p:attrNameLst>
                                      </p:cBhvr>
                                      <p:tavLst>
                                        <p:tav tm="0">
                                          <p:val>
                                            <p:strVal val="#ppt_y"/>
                                          </p:val>
                                        </p:tav>
                                        <p:tav tm="100000">
                                          <p:val>
                                            <p:strVal val="#ppt_y"/>
                                          </p:val>
                                        </p:tav>
                                      </p:tavLst>
                                    </p:anim>
                                    <p:animEffect transition="in" filter="wipe(right)" prLst="gradientSize: 0.1">
                                      <p:cBhvr>
                                        <p:cTn id="29" dur="2000"/>
                                        <p:tgtEl>
                                          <p:spTgt spid="31745"/>
                                        </p:tgtEl>
                                      </p:cBhvr>
                                    </p:animEffect>
                                  </p:childTnLst>
                                </p:cTn>
                              </p:par>
                              <p:par>
                                <p:cTn id="30" presetID="29"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p:cTn id="32" dur="2000" fill="hold"/>
                                        <p:tgtEl>
                                          <p:spTgt spid="10"/>
                                        </p:tgtEl>
                                        <p:attrNameLst>
                                          <p:attrName>ppt_x</p:attrName>
                                        </p:attrNameLst>
                                      </p:cBhvr>
                                      <p:tavLst>
                                        <p:tav tm="0">
                                          <p:val>
                                            <p:strVal val="#ppt_x-.2"/>
                                          </p:val>
                                        </p:tav>
                                        <p:tav tm="100000">
                                          <p:val>
                                            <p:strVal val="#ppt_x"/>
                                          </p:val>
                                        </p:tav>
                                      </p:tavLst>
                                    </p:anim>
                                    <p:anim calcmode="lin" valueType="num">
                                      <p:cBhvr>
                                        <p:cTn id="33" dur="2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3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1745" grpId="0"/>
      <p:bldP spid="7"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85720" y="285734"/>
            <a:ext cx="8572528" cy="690560"/>
          </a:xfrm>
        </p:spPr>
        <p:txBody>
          <a:bodyPr anchor="b">
            <a:normAutofit fontScale="90000"/>
          </a:bodyPr>
          <a:lstStyle>
            <a:extLst/>
          </a:lstStyle>
          <a:p>
            <a:pPr algn="r">
              <a:spcBef>
                <a:spcPts val="0"/>
              </a:spcBef>
            </a:pPr>
            <a:r>
              <a:rPr lang="en-US" smtClean="0"/>
              <a:t>Metode Penelitian</a:t>
            </a:r>
            <a:endParaRPr lang="en-US" dirty="0"/>
          </a:p>
        </p:txBody>
      </p:sp>
      <p:sp>
        <p:nvSpPr>
          <p:cNvPr id="6" name="Rectangle 5"/>
          <p:cNvSpPr/>
          <p:nvPr/>
        </p:nvSpPr>
        <p:spPr>
          <a:xfrm>
            <a:off x="285720" y="1428742"/>
            <a:ext cx="8215370" cy="2554545"/>
          </a:xfrm>
          <a:prstGeom prst="rect">
            <a:avLst/>
          </a:prstGeom>
        </p:spPr>
        <p:txBody>
          <a:bodyPr wrap="square">
            <a:spAutoFit/>
          </a:bodyPr>
          <a:lstStyle/>
          <a:p>
            <a:r>
              <a:rPr lang="en-US" sz="3200" smtClean="0"/>
              <a:t>Metode penelitian yang dipakai oleh penulis dalam pembuatan tugas akhir ini adalah dengan metode deskriptif yaitu metode penelitian yang berusaha menggambarkan dan menginterpretasi objek sesuai dengan apa adanya.</a:t>
            </a:r>
            <a:endParaRPr lang="en-US" sz="3200"/>
          </a:p>
        </p:txBody>
      </p:sp>
      <p:sp>
        <p:nvSpPr>
          <p:cNvPr id="9" name="TextBox 8"/>
          <p:cNvSpPr txBox="1"/>
          <p:nvPr/>
        </p:nvSpPr>
        <p:spPr>
          <a:xfrm>
            <a:off x="142844" y="142858"/>
            <a:ext cx="1626920"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mtClean="0"/>
              <a:t>PENDAHULUAN</a:t>
            </a:r>
            <a:endParaRPr lang="en-US"/>
          </a:p>
        </p:txBody>
      </p:sp>
      <p:sp>
        <p:nvSpPr>
          <p:cNvPr id="10" name="Rounded Rectangle 9"/>
          <p:cNvSpPr/>
          <p:nvPr/>
        </p:nvSpPr>
        <p:spPr>
          <a:xfrm>
            <a:off x="14284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8</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2000"/>
                                        <p:tgtEl>
                                          <p:spTgt spid="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2000"/>
                                        <p:tgtEl>
                                          <p:spTgt spid="2"/>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2000"/>
                                        <p:tgtEl>
                                          <p:spTgt spid="6"/>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linds(horizontal)">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285720" y="142858"/>
            <a:ext cx="8572528" cy="976294"/>
          </a:xfrm>
        </p:spPr>
        <p:txBody>
          <a:bodyPr anchor="b">
            <a:noAutofit/>
          </a:bodyPr>
          <a:lstStyle>
            <a:extLst/>
          </a:lstStyle>
          <a:p>
            <a:pPr>
              <a:spcBef>
                <a:spcPts val="0"/>
              </a:spcBef>
            </a:pPr>
            <a:r>
              <a:rPr lang="en-US" sz="2800" smtClean="0">
                <a:latin typeface="Arial Rounded MT Bold" pitchFamily="34" charset="0"/>
              </a:rPr>
              <a:t>Jadwal Kegiatan Penulisan Proposal </a:t>
            </a:r>
            <a:br>
              <a:rPr lang="en-US" sz="2800" smtClean="0">
                <a:latin typeface="Arial Rounded MT Bold" pitchFamily="34" charset="0"/>
              </a:rPr>
            </a:br>
            <a:r>
              <a:rPr lang="en-US" sz="2800" smtClean="0">
                <a:latin typeface="Arial Rounded MT Bold" pitchFamily="34" charset="0"/>
              </a:rPr>
              <a:t>dan Tempat Penelitian</a:t>
            </a:r>
            <a:endParaRPr lang="en-US" sz="2800" dirty="0">
              <a:latin typeface="Arial Rounded MT Bold" pitchFamily="34" charset="0"/>
            </a:endParaRPr>
          </a:p>
        </p:txBody>
      </p:sp>
      <p:graphicFrame>
        <p:nvGraphicFramePr>
          <p:cNvPr id="4" name="Table 3"/>
          <p:cNvGraphicFramePr>
            <a:graphicFrameLocks noGrp="1"/>
          </p:cNvGraphicFramePr>
          <p:nvPr/>
        </p:nvGraphicFramePr>
        <p:xfrm>
          <a:off x="1500166" y="1714494"/>
          <a:ext cx="6008396" cy="1920240"/>
        </p:xfrm>
        <a:graphic>
          <a:graphicData uri="http://schemas.openxmlformats.org/drawingml/2006/table">
            <a:tbl>
              <a:tblPr/>
              <a:tblGrid>
                <a:gridCol w="566182"/>
                <a:gridCol w="3738876"/>
                <a:gridCol w="566182"/>
                <a:gridCol w="568578"/>
                <a:gridCol w="568578"/>
              </a:tblGrid>
              <a:tr h="210821">
                <a:tc rowSpan="2">
                  <a:txBody>
                    <a:bodyPr/>
                    <a:lstStyle/>
                    <a:p>
                      <a:pPr algn="ctr">
                        <a:spcAft>
                          <a:spcPts val="0"/>
                        </a:spcAft>
                      </a:pPr>
                      <a:r>
                        <a:rPr lang="en-US" sz="1400" b="1">
                          <a:latin typeface="Arial"/>
                          <a:ea typeface="Times New Roman"/>
                        </a:rPr>
                        <a:t>No</a:t>
                      </a:r>
                      <a:endParaRPr lang="en-US" sz="1500">
                        <a:latin typeface="Times New Roman"/>
                        <a:ea typeface="Times New Roman"/>
                      </a:endParaRPr>
                    </a:p>
                  </a:txBody>
                  <a:tcPr marL="86245" marR="862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n-US" sz="1400" b="1">
                          <a:latin typeface="Arial"/>
                          <a:ea typeface="Times New Roman"/>
                        </a:rPr>
                        <a:t>Kegiatan</a:t>
                      </a:r>
                      <a:endParaRPr lang="en-US" sz="1500">
                        <a:latin typeface="Times New Roman"/>
                        <a:ea typeface="Times New Roman"/>
                      </a:endParaRPr>
                    </a:p>
                  </a:txBody>
                  <a:tcPr marL="86245" marR="862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spcAft>
                          <a:spcPts val="0"/>
                        </a:spcAft>
                      </a:pPr>
                      <a:r>
                        <a:rPr lang="en-US" sz="1400" b="1">
                          <a:latin typeface="Arial"/>
                          <a:ea typeface="Times New Roman"/>
                        </a:rPr>
                        <a:t>Bulan</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210821">
                <a:tc vMerge="1">
                  <a:txBody>
                    <a:bodyPr/>
                    <a:lstStyle/>
                    <a:p>
                      <a:endParaRPr lang="en-US"/>
                    </a:p>
                  </a:txBody>
                  <a:tcPr/>
                </a:tc>
                <a:tc vMerge="1">
                  <a:txBody>
                    <a:bodyPr/>
                    <a:lstStyle/>
                    <a:p>
                      <a:endParaRPr lang="en-US"/>
                    </a:p>
                  </a:txBody>
                  <a:tcPr/>
                </a:tc>
                <a:tc>
                  <a:txBody>
                    <a:bodyPr/>
                    <a:lstStyle/>
                    <a:p>
                      <a:pPr algn="ctr">
                        <a:spcAft>
                          <a:spcPts val="0"/>
                        </a:spcAft>
                      </a:pPr>
                      <a:r>
                        <a:rPr lang="en-US" sz="1400" b="1">
                          <a:latin typeface="Arial"/>
                          <a:ea typeface="Times New Roman"/>
                        </a:rPr>
                        <a:t>Sep</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a:latin typeface="Arial"/>
                          <a:ea typeface="Times New Roman"/>
                        </a:rPr>
                        <a:t>Nov</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a:latin typeface="Arial"/>
                          <a:ea typeface="Times New Roman"/>
                        </a:rPr>
                        <a:t>Des</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821">
                <a:tc>
                  <a:txBody>
                    <a:bodyPr/>
                    <a:lstStyle/>
                    <a:p>
                      <a:pPr algn="ctr">
                        <a:spcAft>
                          <a:spcPts val="0"/>
                        </a:spcAft>
                      </a:pPr>
                      <a:r>
                        <a:rPr lang="en-US" sz="1400">
                          <a:latin typeface="Arial"/>
                          <a:ea typeface="Times New Roman"/>
                        </a:rPr>
                        <a:t>1</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Arial"/>
                          <a:ea typeface="Times New Roman"/>
                        </a:rPr>
                        <a:t>Pengumpulan Data</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821">
                <a:tc>
                  <a:txBody>
                    <a:bodyPr/>
                    <a:lstStyle/>
                    <a:p>
                      <a:pPr algn="ctr">
                        <a:spcAft>
                          <a:spcPts val="0"/>
                        </a:spcAft>
                      </a:pPr>
                      <a:r>
                        <a:rPr lang="en-US" sz="1400">
                          <a:latin typeface="Arial"/>
                          <a:ea typeface="Times New Roman"/>
                        </a:rPr>
                        <a:t>2</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Arial"/>
                          <a:ea typeface="Times New Roman"/>
                        </a:rPr>
                        <a:t>Pembuatan Latar Belakang Masalah</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42">
                <a:tc>
                  <a:txBody>
                    <a:bodyPr/>
                    <a:lstStyle/>
                    <a:p>
                      <a:pPr algn="ctr">
                        <a:spcAft>
                          <a:spcPts val="0"/>
                        </a:spcAft>
                      </a:pPr>
                      <a:r>
                        <a:rPr lang="en-US" sz="1400">
                          <a:latin typeface="Arial"/>
                          <a:ea typeface="Times New Roman"/>
                        </a:rPr>
                        <a:t>3</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Arial"/>
                          <a:ea typeface="Times New Roman"/>
                        </a:rPr>
                        <a:t>Pembuatan Rumusan Masalah dan Batasan Masalah</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821">
                <a:tc>
                  <a:txBody>
                    <a:bodyPr/>
                    <a:lstStyle/>
                    <a:p>
                      <a:pPr algn="ctr">
                        <a:spcAft>
                          <a:spcPts val="0"/>
                        </a:spcAft>
                      </a:pPr>
                      <a:r>
                        <a:rPr lang="en-US" sz="1400">
                          <a:latin typeface="Arial"/>
                          <a:ea typeface="Times New Roman"/>
                        </a:rPr>
                        <a:t>4</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Arial"/>
                          <a:ea typeface="Times New Roman"/>
                        </a:rPr>
                        <a:t>Pembuatan Tujuan dan Manfaat Penelitian</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821">
                <a:tc>
                  <a:txBody>
                    <a:bodyPr/>
                    <a:lstStyle/>
                    <a:p>
                      <a:pPr algn="ctr">
                        <a:spcAft>
                          <a:spcPts val="0"/>
                        </a:spcAft>
                      </a:pPr>
                      <a:r>
                        <a:rPr lang="en-US" sz="1400">
                          <a:latin typeface="Arial"/>
                          <a:ea typeface="Times New Roman"/>
                        </a:rPr>
                        <a:t>5</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Arial"/>
                          <a:ea typeface="Times New Roman"/>
                        </a:rPr>
                        <a:t>Pembuatan Sistematika Penulisan Proposal</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821">
                <a:tc>
                  <a:txBody>
                    <a:bodyPr/>
                    <a:lstStyle/>
                    <a:p>
                      <a:pPr algn="ctr">
                        <a:spcAft>
                          <a:spcPts val="0"/>
                        </a:spcAft>
                      </a:pPr>
                      <a:r>
                        <a:rPr lang="en-US" sz="1400">
                          <a:latin typeface="Arial"/>
                          <a:ea typeface="Times New Roman"/>
                        </a:rPr>
                        <a:t>6</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1400">
                          <a:latin typeface="Arial"/>
                          <a:ea typeface="Times New Roman"/>
                        </a:rPr>
                        <a:t>Pembuatan Proposal secara keseluruhan</a:t>
                      </a:r>
                      <a:endParaRPr lang="en-US" sz="1500">
                        <a:latin typeface="Times New Roman"/>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US" sz="1400">
                        <a:latin typeface="Arial"/>
                        <a:ea typeface="Times New Roman"/>
                      </a:endParaRPr>
                    </a:p>
                  </a:txBody>
                  <a:tcPr marL="86245" marR="8624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tr>
            </a:tbl>
          </a:graphicData>
        </a:graphic>
      </p:graphicFrame>
      <p:sp>
        <p:nvSpPr>
          <p:cNvPr id="35841" name="Rectangle 1"/>
          <p:cNvSpPr>
            <a:spLocks noChangeArrowheads="1"/>
          </p:cNvSpPr>
          <p:nvPr/>
        </p:nvSpPr>
        <p:spPr bwMode="auto">
          <a:xfrm>
            <a:off x="500034" y="4000510"/>
            <a:ext cx="785818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Arial" pitchFamily="34" charset="0"/>
                <a:ea typeface="Times New Roman" pitchFamily="18" charset="0"/>
              </a:rPr>
              <a:t>Tempat penelitian penulis yaitu berlokasi di PT Rekatama Putra Gegana dengan alamat di Jalan Bima No. 90 Bandung terhitung dari bulan September 2011 sampai dengan bulan Desember 2011.</a:t>
            </a:r>
            <a:r>
              <a:rPr kumimoji="0" lang="en-US" sz="1600" b="0" i="0" u="none" strike="noStrike" cap="none" normalizeH="0" baseline="0" smtClean="0">
                <a:ln>
                  <a:noFill/>
                </a:ln>
                <a:solidFill>
                  <a:schemeClr val="tx1"/>
                </a:solidFill>
                <a:effectLst/>
                <a:latin typeface="Arial" pitchFamily="34" charset="0"/>
              </a:rPr>
              <a:t> </a:t>
            </a:r>
          </a:p>
        </p:txBody>
      </p:sp>
      <p:sp>
        <p:nvSpPr>
          <p:cNvPr id="7" name="TextBox 6"/>
          <p:cNvSpPr txBox="1"/>
          <p:nvPr/>
        </p:nvSpPr>
        <p:spPr>
          <a:xfrm>
            <a:off x="1500166" y="1357304"/>
            <a:ext cx="4061561" cy="369332"/>
          </a:xfrm>
          <a:prstGeom prst="rect">
            <a:avLst/>
          </a:prstGeom>
          <a:noFill/>
        </p:spPr>
        <p:txBody>
          <a:bodyPr wrap="none" rtlCol="0">
            <a:spAutoFit/>
          </a:bodyPr>
          <a:lstStyle/>
          <a:p>
            <a:r>
              <a:rPr lang="en-US" smtClean="0"/>
              <a:t>Tabel Jadwal Kegiatan Penulisan Proposal</a:t>
            </a:r>
            <a:endParaRPr lang="en-US"/>
          </a:p>
        </p:txBody>
      </p:sp>
      <p:cxnSp>
        <p:nvCxnSpPr>
          <p:cNvPr id="9" name="Straight Arrow Connector 8"/>
          <p:cNvCxnSpPr/>
          <p:nvPr/>
        </p:nvCxnSpPr>
        <p:spPr>
          <a:xfrm>
            <a:off x="571472" y="3857634"/>
            <a:ext cx="7715304" cy="1588"/>
          </a:xfrm>
          <a:prstGeom prst="straightConnector1">
            <a:avLst/>
          </a:prstGeom>
          <a:ln w="38100" cap="flat" cmpd="sng">
            <a:solidFill>
              <a:schemeClr val="tx1"/>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286644" y="142858"/>
            <a:ext cx="1626920" cy="369332"/>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r>
              <a:rPr lang="en-US" smtClean="0"/>
              <a:t>PENDAHULUAN</a:t>
            </a:r>
            <a:endParaRPr lang="en-US"/>
          </a:p>
        </p:txBody>
      </p:sp>
      <p:sp>
        <p:nvSpPr>
          <p:cNvPr id="13" name="Rounded Rectangle 12"/>
          <p:cNvSpPr/>
          <p:nvPr/>
        </p:nvSpPr>
        <p:spPr>
          <a:xfrm>
            <a:off x="8358214" y="4643452"/>
            <a:ext cx="642942" cy="35719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mtClean="0">
                <a:latin typeface="Arial Rounded MT Bold" pitchFamily="34" charset="0"/>
                <a:cs typeface="Proxy 7" pitchFamily="2" charset="0"/>
              </a:rPr>
              <a:t>9</a:t>
            </a:r>
            <a:endParaRPr lang="en-US">
              <a:latin typeface="Arial Rounded MT Bold" pitchFamily="34" charset="0"/>
              <a:cs typeface="Proxy 7"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80">
                                          <p:stCondLst>
                                            <p:cond delay="0"/>
                                          </p:stCondLst>
                                        </p:cTn>
                                        <p:tgtEl>
                                          <p:spTgt spid="7"/>
                                        </p:tgtEl>
                                      </p:cBhvr>
                                    </p:animEffect>
                                    <p:anim calcmode="lin" valueType="num">
                                      <p:cBhvr>
                                        <p:cTn id="4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gtEl>
                                      </p:cBhvr>
                                      <p:to x="100000" y="60000"/>
                                    </p:animScale>
                                    <p:animScale>
                                      <p:cBhvr>
                                        <p:cTn id="46" dur="166" decel="50000">
                                          <p:stCondLst>
                                            <p:cond delay="676"/>
                                          </p:stCondLst>
                                        </p:cTn>
                                        <p:tgtEl>
                                          <p:spTgt spid="7"/>
                                        </p:tgtEl>
                                      </p:cBhvr>
                                      <p:to x="100000" y="100000"/>
                                    </p:animScale>
                                    <p:animScale>
                                      <p:cBhvr>
                                        <p:cTn id="47" dur="26">
                                          <p:stCondLst>
                                            <p:cond delay="1312"/>
                                          </p:stCondLst>
                                        </p:cTn>
                                        <p:tgtEl>
                                          <p:spTgt spid="7"/>
                                        </p:tgtEl>
                                      </p:cBhvr>
                                      <p:to x="100000" y="80000"/>
                                    </p:animScale>
                                    <p:animScale>
                                      <p:cBhvr>
                                        <p:cTn id="48" dur="166" decel="50000">
                                          <p:stCondLst>
                                            <p:cond delay="1338"/>
                                          </p:stCondLst>
                                        </p:cTn>
                                        <p:tgtEl>
                                          <p:spTgt spid="7"/>
                                        </p:tgtEl>
                                      </p:cBhvr>
                                      <p:to x="100000" y="100000"/>
                                    </p:animScale>
                                    <p:animScale>
                                      <p:cBhvr>
                                        <p:cTn id="49" dur="26">
                                          <p:stCondLst>
                                            <p:cond delay="1642"/>
                                          </p:stCondLst>
                                        </p:cTn>
                                        <p:tgtEl>
                                          <p:spTgt spid="7"/>
                                        </p:tgtEl>
                                      </p:cBhvr>
                                      <p:to x="100000" y="90000"/>
                                    </p:animScale>
                                    <p:animScale>
                                      <p:cBhvr>
                                        <p:cTn id="50" dur="166" decel="50000">
                                          <p:stCondLst>
                                            <p:cond delay="1668"/>
                                          </p:stCondLst>
                                        </p:cTn>
                                        <p:tgtEl>
                                          <p:spTgt spid="7"/>
                                        </p:tgtEl>
                                      </p:cBhvr>
                                      <p:to x="100000" y="100000"/>
                                    </p:animScale>
                                    <p:animScale>
                                      <p:cBhvr>
                                        <p:cTn id="51" dur="26">
                                          <p:stCondLst>
                                            <p:cond delay="1808"/>
                                          </p:stCondLst>
                                        </p:cTn>
                                        <p:tgtEl>
                                          <p:spTgt spid="7"/>
                                        </p:tgtEl>
                                      </p:cBhvr>
                                      <p:to x="100000" y="95000"/>
                                    </p:animScale>
                                    <p:animScale>
                                      <p:cBhvr>
                                        <p:cTn id="52" dur="166" decel="50000">
                                          <p:stCondLst>
                                            <p:cond delay="1834"/>
                                          </p:stCondLst>
                                        </p:cTn>
                                        <p:tgtEl>
                                          <p:spTgt spid="7"/>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wipe(down)">
                                      <p:cBhvr>
                                        <p:cTn id="55" dur="580">
                                          <p:stCondLst>
                                            <p:cond delay="0"/>
                                          </p:stCondLst>
                                        </p:cTn>
                                        <p:tgtEl>
                                          <p:spTgt spid="4"/>
                                        </p:tgtEl>
                                      </p:cBhvr>
                                    </p:animEffect>
                                    <p:anim calcmode="lin" valueType="num">
                                      <p:cBhvr>
                                        <p:cTn id="5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gtEl>
                                      </p:cBhvr>
                                      <p:to x="100000" y="60000"/>
                                    </p:animScale>
                                    <p:animScale>
                                      <p:cBhvr>
                                        <p:cTn id="62" dur="166" decel="50000">
                                          <p:stCondLst>
                                            <p:cond delay="676"/>
                                          </p:stCondLst>
                                        </p:cTn>
                                        <p:tgtEl>
                                          <p:spTgt spid="4"/>
                                        </p:tgtEl>
                                      </p:cBhvr>
                                      <p:to x="100000" y="100000"/>
                                    </p:animScale>
                                    <p:animScale>
                                      <p:cBhvr>
                                        <p:cTn id="63" dur="26">
                                          <p:stCondLst>
                                            <p:cond delay="1312"/>
                                          </p:stCondLst>
                                        </p:cTn>
                                        <p:tgtEl>
                                          <p:spTgt spid="4"/>
                                        </p:tgtEl>
                                      </p:cBhvr>
                                      <p:to x="100000" y="80000"/>
                                    </p:animScale>
                                    <p:animScale>
                                      <p:cBhvr>
                                        <p:cTn id="64" dur="166" decel="50000">
                                          <p:stCondLst>
                                            <p:cond delay="1338"/>
                                          </p:stCondLst>
                                        </p:cTn>
                                        <p:tgtEl>
                                          <p:spTgt spid="4"/>
                                        </p:tgtEl>
                                      </p:cBhvr>
                                      <p:to x="100000" y="100000"/>
                                    </p:animScale>
                                    <p:animScale>
                                      <p:cBhvr>
                                        <p:cTn id="65" dur="26">
                                          <p:stCondLst>
                                            <p:cond delay="1642"/>
                                          </p:stCondLst>
                                        </p:cTn>
                                        <p:tgtEl>
                                          <p:spTgt spid="4"/>
                                        </p:tgtEl>
                                      </p:cBhvr>
                                      <p:to x="100000" y="90000"/>
                                    </p:animScale>
                                    <p:animScale>
                                      <p:cBhvr>
                                        <p:cTn id="66" dur="166" decel="50000">
                                          <p:stCondLst>
                                            <p:cond delay="1668"/>
                                          </p:stCondLst>
                                        </p:cTn>
                                        <p:tgtEl>
                                          <p:spTgt spid="4"/>
                                        </p:tgtEl>
                                      </p:cBhvr>
                                      <p:to x="100000" y="100000"/>
                                    </p:animScale>
                                    <p:animScale>
                                      <p:cBhvr>
                                        <p:cTn id="67" dur="26">
                                          <p:stCondLst>
                                            <p:cond delay="1808"/>
                                          </p:stCondLst>
                                        </p:cTn>
                                        <p:tgtEl>
                                          <p:spTgt spid="4"/>
                                        </p:tgtEl>
                                      </p:cBhvr>
                                      <p:to x="100000" y="95000"/>
                                    </p:animScale>
                                    <p:animScale>
                                      <p:cBhvr>
                                        <p:cTn id="68" dur="166" decel="50000">
                                          <p:stCondLst>
                                            <p:cond delay="1834"/>
                                          </p:stCondLst>
                                        </p:cTn>
                                        <p:tgtEl>
                                          <p:spTgt spid="4"/>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wipe(down)">
                                      <p:cBhvr>
                                        <p:cTn id="71" dur="580">
                                          <p:stCondLst>
                                            <p:cond delay="0"/>
                                          </p:stCondLst>
                                        </p:cTn>
                                        <p:tgtEl>
                                          <p:spTgt spid="9"/>
                                        </p:tgtEl>
                                      </p:cBhvr>
                                    </p:animEffect>
                                    <p:anim calcmode="lin" valueType="num">
                                      <p:cBhvr>
                                        <p:cTn id="7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7" dur="26">
                                          <p:stCondLst>
                                            <p:cond delay="650"/>
                                          </p:stCondLst>
                                        </p:cTn>
                                        <p:tgtEl>
                                          <p:spTgt spid="9"/>
                                        </p:tgtEl>
                                      </p:cBhvr>
                                      <p:to x="100000" y="60000"/>
                                    </p:animScale>
                                    <p:animScale>
                                      <p:cBhvr>
                                        <p:cTn id="78" dur="166" decel="50000">
                                          <p:stCondLst>
                                            <p:cond delay="676"/>
                                          </p:stCondLst>
                                        </p:cTn>
                                        <p:tgtEl>
                                          <p:spTgt spid="9"/>
                                        </p:tgtEl>
                                      </p:cBhvr>
                                      <p:to x="100000" y="100000"/>
                                    </p:animScale>
                                    <p:animScale>
                                      <p:cBhvr>
                                        <p:cTn id="79" dur="26">
                                          <p:stCondLst>
                                            <p:cond delay="1312"/>
                                          </p:stCondLst>
                                        </p:cTn>
                                        <p:tgtEl>
                                          <p:spTgt spid="9"/>
                                        </p:tgtEl>
                                      </p:cBhvr>
                                      <p:to x="100000" y="80000"/>
                                    </p:animScale>
                                    <p:animScale>
                                      <p:cBhvr>
                                        <p:cTn id="80" dur="166" decel="50000">
                                          <p:stCondLst>
                                            <p:cond delay="1338"/>
                                          </p:stCondLst>
                                        </p:cTn>
                                        <p:tgtEl>
                                          <p:spTgt spid="9"/>
                                        </p:tgtEl>
                                      </p:cBhvr>
                                      <p:to x="100000" y="100000"/>
                                    </p:animScale>
                                    <p:animScale>
                                      <p:cBhvr>
                                        <p:cTn id="81" dur="26">
                                          <p:stCondLst>
                                            <p:cond delay="1642"/>
                                          </p:stCondLst>
                                        </p:cTn>
                                        <p:tgtEl>
                                          <p:spTgt spid="9"/>
                                        </p:tgtEl>
                                      </p:cBhvr>
                                      <p:to x="100000" y="90000"/>
                                    </p:animScale>
                                    <p:animScale>
                                      <p:cBhvr>
                                        <p:cTn id="82" dur="166" decel="50000">
                                          <p:stCondLst>
                                            <p:cond delay="1668"/>
                                          </p:stCondLst>
                                        </p:cTn>
                                        <p:tgtEl>
                                          <p:spTgt spid="9"/>
                                        </p:tgtEl>
                                      </p:cBhvr>
                                      <p:to x="100000" y="100000"/>
                                    </p:animScale>
                                    <p:animScale>
                                      <p:cBhvr>
                                        <p:cTn id="83" dur="26">
                                          <p:stCondLst>
                                            <p:cond delay="1808"/>
                                          </p:stCondLst>
                                        </p:cTn>
                                        <p:tgtEl>
                                          <p:spTgt spid="9"/>
                                        </p:tgtEl>
                                      </p:cBhvr>
                                      <p:to x="100000" y="95000"/>
                                    </p:animScale>
                                    <p:animScale>
                                      <p:cBhvr>
                                        <p:cTn id="84" dur="166" decel="50000">
                                          <p:stCondLst>
                                            <p:cond delay="1834"/>
                                          </p:stCondLst>
                                        </p:cTn>
                                        <p:tgtEl>
                                          <p:spTgt spid="9"/>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6" presetClass="entr" presetSubtype="0" fill="hold" grpId="0" nodeType="clickEffect">
                                  <p:stCondLst>
                                    <p:cond delay="0"/>
                                  </p:stCondLst>
                                  <p:childTnLst>
                                    <p:set>
                                      <p:cBhvr>
                                        <p:cTn id="88" dur="1" fill="hold">
                                          <p:stCondLst>
                                            <p:cond delay="0"/>
                                          </p:stCondLst>
                                        </p:cTn>
                                        <p:tgtEl>
                                          <p:spTgt spid="35841"/>
                                        </p:tgtEl>
                                        <p:attrNameLst>
                                          <p:attrName>style.visibility</p:attrName>
                                        </p:attrNameLst>
                                      </p:cBhvr>
                                      <p:to>
                                        <p:strVal val="visible"/>
                                      </p:to>
                                    </p:set>
                                    <p:animEffect transition="in" filter="wipe(down)">
                                      <p:cBhvr>
                                        <p:cTn id="89" dur="580">
                                          <p:stCondLst>
                                            <p:cond delay="0"/>
                                          </p:stCondLst>
                                        </p:cTn>
                                        <p:tgtEl>
                                          <p:spTgt spid="35841"/>
                                        </p:tgtEl>
                                      </p:cBhvr>
                                    </p:animEffect>
                                    <p:anim calcmode="lin" valueType="num">
                                      <p:cBhvr>
                                        <p:cTn id="90" dur="1822" tmFilter="0,0; 0.14,0.36; 0.43,0.73; 0.71,0.91; 1.0,1.0">
                                          <p:stCondLst>
                                            <p:cond delay="0"/>
                                          </p:stCondLst>
                                        </p:cTn>
                                        <p:tgtEl>
                                          <p:spTgt spid="35841"/>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35841"/>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35841"/>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35841"/>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35841"/>
                                        </p:tgtEl>
                                        <p:attrNameLst>
                                          <p:attrName>ppt_y</p:attrName>
                                        </p:attrNameLst>
                                      </p:cBhvr>
                                      <p:tavLst>
                                        <p:tav tm="0" fmla="#ppt_y-sin(pi*$)/81">
                                          <p:val>
                                            <p:fltVal val="0"/>
                                          </p:val>
                                        </p:tav>
                                        <p:tav tm="100000">
                                          <p:val>
                                            <p:fltVal val="1"/>
                                          </p:val>
                                        </p:tav>
                                      </p:tavLst>
                                    </p:anim>
                                    <p:animScale>
                                      <p:cBhvr>
                                        <p:cTn id="95" dur="26">
                                          <p:stCondLst>
                                            <p:cond delay="650"/>
                                          </p:stCondLst>
                                        </p:cTn>
                                        <p:tgtEl>
                                          <p:spTgt spid="35841"/>
                                        </p:tgtEl>
                                      </p:cBhvr>
                                      <p:to x="100000" y="60000"/>
                                    </p:animScale>
                                    <p:animScale>
                                      <p:cBhvr>
                                        <p:cTn id="96" dur="166" decel="50000">
                                          <p:stCondLst>
                                            <p:cond delay="676"/>
                                          </p:stCondLst>
                                        </p:cTn>
                                        <p:tgtEl>
                                          <p:spTgt spid="35841"/>
                                        </p:tgtEl>
                                      </p:cBhvr>
                                      <p:to x="100000" y="100000"/>
                                    </p:animScale>
                                    <p:animScale>
                                      <p:cBhvr>
                                        <p:cTn id="97" dur="26">
                                          <p:stCondLst>
                                            <p:cond delay="1312"/>
                                          </p:stCondLst>
                                        </p:cTn>
                                        <p:tgtEl>
                                          <p:spTgt spid="35841"/>
                                        </p:tgtEl>
                                      </p:cBhvr>
                                      <p:to x="100000" y="80000"/>
                                    </p:animScale>
                                    <p:animScale>
                                      <p:cBhvr>
                                        <p:cTn id="98" dur="166" decel="50000">
                                          <p:stCondLst>
                                            <p:cond delay="1338"/>
                                          </p:stCondLst>
                                        </p:cTn>
                                        <p:tgtEl>
                                          <p:spTgt spid="35841"/>
                                        </p:tgtEl>
                                      </p:cBhvr>
                                      <p:to x="100000" y="100000"/>
                                    </p:animScale>
                                    <p:animScale>
                                      <p:cBhvr>
                                        <p:cTn id="99" dur="26">
                                          <p:stCondLst>
                                            <p:cond delay="1642"/>
                                          </p:stCondLst>
                                        </p:cTn>
                                        <p:tgtEl>
                                          <p:spTgt spid="35841"/>
                                        </p:tgtEl>
                                      </p:cBhvr>
                                      <p:to x="100000" y="90000"/>
                                    </p:animScale>
                                    <p:animScale>
                                      <p:cBhvr>
                                        <p:cTn id="100" dur="166" decel="50000">
                                          <p:stCondLst>
                                            <p:cond delay="1668"/>
                                          </p:stCondLst>
                                        </p:cTn>
                                        <p:tgtEl>
                                          <p:spTgt spid="35841"/>
                                        </p:tgtEl>
                                      </p:cBhvr>
                                      <p:to x="100000" y="100000"/>
                                    </p:animScale>
                                    <p:animScale>
                                      <p:cBhvr>
                                        <p:cTn id="101" dur="26">
                                          <p:stCondLst>
                                            <p:cond delay="1808"/>
                                          </p:stCondLst>
                                        </p:cTn>
                                        <p:tgtEl>
                                          <p:spTgt spid="35841"/>
                                        </p:tgtEl>
                                      </p:cBhvr>
                                      <p:to x="100000" y="95000"/>
                                    </p:animScale>
                                    <p:animScale>
                                      <p:cBhvr>
                                        <p:cTn id="102" dur="166" decel="50000">
                                          <p:stCondLst>
                                            <p:cond delay="1834"/>
                                          </p:stCondLst>
                                        </p:cTn>
                                        <p:tgtEl>
                                          <p:spTgt spid="35841"/>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13"/>
                                        </p:tgtEl>
                                        <p:attrNameLst>
                                          <p:attrName>style.visibility</p:attrName>
                                        </p:attrNameLst>
                                      </p:cBhvr>
                                      <p:to>
                                        <p:strVal val="visible"/>
                                      </p:to>
                                    </p:set>
                                    <p:animEffect transition="in" filter="wipe(down)">
                                      <p:cBhvr>
                                        <p:cTn id="105" dur="580">
                                          <p:stCondLst>
                                            <p:cond delay="0"/>
                                          </p:stCondLst>
                                        </p:cTn>
                                        <p:tgtEl>
                                          <p:spTgt spid="13"/>
                                        </p:tgtEl>
                                      </p:cBhvr>
                                    </p:animEffect>
                                    <p:anim calcmode="lin" valueType="num">
                                      <p:cBhvr>
                                        <p:cTn id="10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11" dur="26">
                                          <p:stCondLst>
                                            <p:cond delay="650"/>
                                          </p:stCondLst>
                                        </p:cTn>
                                        <p:tgtEl>
                                          <p:spTgt spid="13"/>
                                        </p:tgtEl>
                                      </p:cBhvr>
                                      <p:to x="100000" y="60000"/>
                                    </p:animScale>
                                    <p:animScale>
                                      <p:cBhvr>
                                        <p:cTn id="112" dur="166" decel="50000">
                                          <p:stCondLst>
                                            <p:cond delay="676"/>
                                          </p:stCondLst>
                                        </p:cTn>
                                        <p:tgtEl>
                                          <p:spTgt spid="13"/>
                                        </p:tgtEl>
                                      </p:cBhvr>
                                      <p:to x="100000" y="100000"/>
                                    </p:animScale>
                                    <p:animScale>
                                      <p:cBhvr>
                                        <p:cTn id="113" dur="26">
                                          <p:stCondLst>
                                            <p:cond delay="1312"/>
                                          </p:stCondLst>
                                        </p:cTn>
                                        <p:tgtEl>
                                          <p:spTgt spid="13"/>
                                        </p:tgtEl>
                                      </p:cBhvr>
                                      <p:to x="100000" y="80000"/>
                                    </p:animScale>
                                    <p:animScale>
                                      <p:cBhvr>
                                        <p:cTn id="114" dur="166" decel="50000">
                                          <p:stCondLst>
                                            <p:cond delay="1338"/>
                                          </p:stCondLst>
                                        </p:cTn>
                                        <p:tgtEl>
                                          <p:spTgt spid="13"/>
                                        </p:tgtEl>
                                      </p:cBhvr>
                                      <p:to x="100000" y="100000"/>
                                    </p:animScale>
                                    <p:animScale>
                                      <p:cBhvr>
                                        <p:cTn id="115" dur="26">
                                          <p:stCondLst>
                                            <p:cond delay="1642"/>
                                          </p:stCondLst>
                                        </p:cTn>
                                        <p:tgtEl>
                                          <p:spTgt spid="13"/>
                                        </p:tgtEl>
                                      </p:cBhvr>
                                      <p:to x="100000" y="90000"/>
                                    </p:animScale>
                                    <p:animScale>
                                      <p:cBhvr>
                                        <p:cTn id="116" dur="166" decel="50000">
                                          <p:stCondLst>
                                            <p:cond delay="1668"/>
                                          </p:stCondLst>
                                        </p:cTn>
                                        <p:tgtEl>
                                          <p:spTgt spid="13"/>
                                        </p:tgtEl>
                                      </p:cBhvr>
                                      <p:to x="100000" y="100000"/>
                                    </p:animScale>
                                    <p:animScale>
                                      <p:cBhvr>
                                        <p:cTn id="117" dur="26">
                                          <p:stCondLst>
                                            <p:cond delay="1808"/>
                                          </p:stCondLst>
                                        </p:cTn>
                                        <p:tgtEl>
                                          <p:spTgt spid="13"/>
                                        </p:tgtEl>
                                      </p:cBhvr>
                                      <p:to x="100000" y="95000"/>
                                    </p:animScale>
                                    <p:animScale>
                                      <p:cBhvr>
                                        <p:cTn id="118"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841" grpId="0"/>
      <p:bldP spid="7" grpId="0"/>
      <p:bldP spid="12" grpId="0" animBg="1"/>
      <p:bldP spid="1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6.jpeg"/></Relationships>
</file>

<file path=ppt/theme/_rels/theme6.xml.rels><?xml version="1.0" encoding="UTF-8" standalone="yes"?>
<Relationships xmlns="http://schemas.openxmlformats.org/package/2006/relationships"><Relationship Id="rId1" Type="http://schemas.openxmlformats.org/officeDocument/2006/relationships/image" Target="../media/image7.jpeg"/></Relationships>
</file>

<file path=ppt/theme/_rels/them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image" Target="../media/image8.jpeg"/></Relationships>
</file>

<file path=ppt/theme/_rels/theme8.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WidescreenPresentatio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shade val="45000"/>
                <a:satMod val="150000"/>
              </a:schemeClr>
            </a:gs>
            <a:gs pos="35000">
              <a:schemeClr val="phClr">
                <a:shade val="60000"/>
                <a:satMod val="150000"/>
              </a:schemeClr>
            </a:gs>
            <a:gs pos="100000">
              <a:schemeClr val="phClr">
                <a:tint val="97000"/>
                <a:satMod val="200000"/>
              </a:schemeClr>
            </a:gs>
          </a:gsLst>
          <a:lin ang="16200000" scaled="1"/>
        </a:gra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
        </a:blip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6.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7.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8.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3487</Words>
  <Application>Microsoft Office PowerPoint</Application>
  <PresentationFormat>On-screen Show (16:9)</PresentationFormat>
  <Paragraphs>641</Paragraphs>
  <Slides>48</Slides>
  <Notes>9</Notes>
  <HiddenSlides>0</HiddenSlides>
  <MMClips>0</MMClips>
  <ScaleCrop>false</ScaleCrop>
  <HeadingPairs>
    <vt:vector size="4" baseType="variant">
      <vt:variant>
        <vt:lpstr>Theme</vt:lpstr>
      </vt:variant>
      <vt:variant>
        <vt:i4>8</vt:i4>
      </vt:variant>
      <vt:variant>
        <vt:lpstr>Slide Titles</vt:lpstr>
      </vt:variant>
      <vt:variant>
        <vt:i4>48</vt:i4>
      </vt:variant>
    </vt:vector>
  </HeadingPairs>
  <TitlesOfParts>
    <vt:vector size="56" baseType="lpstr">
      <vt:lpstr>WidescreenPresentation</vt:lpstr>
      <vt:lpstr>Flow</vt:lpstr>
      <vt:lpstr>Opulent</vt:lpstr>
      <vt:lpstr>Civic</vt:lpstr>
      <vt:lpstr>Apex</vt:lpstr>
      <vt:lpstr>Equity</vt:lpstr>
      <vt:lpstr>Trek</vt:lpstr>
      <vt:lpstr>Module</vt:lpstr>
      <vt:lpstr>Slide 1</vt:lpstr>
      <vt:lpstr>Motto dan Persembahan</vt:lpstr>
      <vt:lpstr>Abstrak [Abstract]</vt:lpstr>
      <vt:lpstr>Latar Belakang Masalah</vt:lpstr>
      <vt:lpstr>Rumusan Masalah</vt:lpstr>
      <vt:lpstr>Pembatasan Masalah</vt:lpstr>
      <vt:lpstr>Maksud Penelitian dan Tujuan Penelitian</vt:lpstr>
      <vt:lpstr>Metode Penelitian</vt:lpstr>
      <vt:lpstr>Jadwal Kegiatan Penulisan Proposal  dan Tempat Penelitian</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2012-06-30T13:16:26Z</dcterms:created>
  <dcterms:modified xsi:type="dcterms:W3CDTF">2012-07-01T04:25:14Z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